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76" r:id="rId3"/>
    <p:sldId id="278" r:id="rId4"/>
    <p:sldId id="279" r:id="rId5"/>
    <p:sldId id="312" r:id="rId6"/>
    <p:sldId id="280" r:id="rId7"/>
    <p:sldId id="281" r:id="rId8"/>
    <p:sldId id="331" r:id="rId9"/>
    <p:sldId id="282" r:id="rId10"/>
    <p:sldId id="283" r:id="rId11"/>
    <p:sldId id="284" r:id="rId12"/>
    <p:sldId id="313" r:id="rId13"/>
    <p:sldId id="314" r:id="rId14"/>
    <p:sldId id="285" r:id="rId15"/>
    <p:sldId id="332" r:id="rId16"/>
    <p:sldId id="287" r:id="rId17"/>
    <p:sldId id="288" r:id="rId18"/>
    <p:sldId id="290" r:id="rId19"/>
    <p:sldId id="291" r:id="rId20"/>
    <p:sldId id="323" r:id="rId21"/>
    <p:sldId id="324" r:id="rId22"/>
    <p:sldId id="325" r:id="rId23"/>
    <p:sldId id="326" r:id="rId24"/>
    <p:sldId id="317" r:id="rId25"/>
    <p:sldId id="327" r:id="rId26"/>
    <p:sldId id="293" r:id="rId27"/>
    <p:sldId id="328" r:id="rId28"/>
    <p:sldId id="315" r:id="rId29"/>
    <p:sldId id="316" r:id="rId30"/>
    <p:sldId id="294" r:id="rId31"/>
    <p:sldId id="295" r:id="rId32"/>
    <p:sldId id="318" r:id="rId33"/>
    <p:sldId id="319" r:id="rId34"/>
    <p:sldId id="320" r:id="rId35"/>
    <p:sldId id="321" r:id="rId36"/>
    <p:sldId id="322" r:id="rId37"/>
    <p:sldId id="329" r:id="rId38"/>
    <p:sldId id="296" r:id="rId39"/>
    <p:sldId id="297" r:id="rId40"/>
    <p:sldId id="298" r:id="rId41"/>
    <p:sldId id="299" r:id="rId42"/>
    <p:sldId id="300" r:id="rId43"/>
    <p:sldId id="301" r:id="rId44"/>
    <p:sldId id="302" r:id="rId45"/>
    <p:sldId id="303" r:id="rId46"/>
    <p:sldId id="304" r:id="rId47"/>
    <p:sldId id="306" r:id="rId48"/>
    <p:sldId id="307" r:id="rId49"/>
    <p:sldId id="308" r:id="rId50"/>
    <p:sldId id="310" r:id="rId51"/>
    <p:sldId id="31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87" d="100"/>
          <a:sy n="87" d="100"/>
        </p:scale>
        <p:origin x="528" y="62"/>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ftr" sz="quarter" idx="4"/>
          </p:nvPr>
        </p:nvSpPr>
        <p:spPr>
          <a:noFill/>
        </p:spPr>
        <p:txBody>
          <a:bodyPr/>
          <a:lstStyle/>
          <a:p>
            <a:r>
              <a:rPr lang="en-US"/>
              <a:t>The MathWorks</a:t>
            </a:r>
          </a:p>
        </p:txBody>
      </p:sp>
      <p:sp>
        <p:nvSpPr>
          <p:cNvPr id="33795" name="Rectangle 7"/>
          <p:cNvSpPr>
            <a:spLocks noGrp="1" noChangeArrowheads="1"/>
          </p:cNvSpPr>
          <p:nvPr>
            <p:ph type="sldNum" sz="quarter" idx="5"/>
          </p:nvPr>
        </p:nvSpPr>
        <p:spPr>
          <a:noFill/>
        </p:spPr>
        <p:txBody>
          <a:bodyPr/>
          <a:lstStyle/>
          <a:p>
            <a:fld id="{56D8DE97-42B9-457A-A70A-9229D2EE61BB}" type="slidenum">
              <a:rPr lang="en-US"/>
              <a:pPr/>
              <a:t>3</a:t>
            </a:fld>
            <a:endParaRPr lang="en-US"/>
          </a:p>
        </p:txBody>
      </p:sp>
      <p:sp>
        <p:nvSpPr>
          <p:cNvPr id="33796" name="Rectangle 2"/>
          <p:cNvSpPr>
            <a:spLocks noGrp="1" noRot="1" noChangeAspect="1" noChangeArrowheads="1" noTextEdit="1"/>
          </p:cNvSpPr>
          <p:nvPr>
            <p:ph type="sldImg"/>
          </p:nvPr>
        </p:nvSpPr>
        <p:spPr>
          <a:xfrm>
            <a:off x="482600" y="525463"/>
            <a:ext cx="5892800" cy="3314700"/>
          </a:xfrm>
          <a:ln/>
        </p:spPr>
      </p:sp>
      <p:sp>
        <p:nvSpPr>
          <p:cNvPr id="33797" name="Rectangle 3"/>
          <p:cNvSpPr>
            <a:spLocks noGrp="1" noChangeArrowheads="1"/>
          </p:cNvSpPr>
          <p:nvPr>
            <p:ph type="body" idx="1"/>
          </p:nvPr>
        </p:nvSpPr>
        <p:spPr>
          <a:noFill/>
          <a:ln/>
        </p:spPr>
        <p:txBody>
          <a:bodyPr/>
          <a:lstStyle/>
          <a:p>
            <a:r>
              <a:rPr lang="zh-CN" altLang="en-US" dirty="0"/>
              <a:t>许多人对我们公司的产品已经非常非常熟悉，但提到</a:t>
            </a:r>
            <a:r>
              <a:rPr lang="en-US" altLang="zh-CN" dirty="0"/>
              <a:t>MathWorks</a:t>
            </a:r>
            <a:r>
              <a:rPr lang="zh-CN" altLang="en-US" dirty="0"/>
              <a:t>公司好像并不十分了解，尤其是我们的新朋友们，那这里我再花几分钟时间把</a:t>
            </a:r>
            <a:r>
              <a:rPr lang="en-US" altLang="zh-CN" dirty="0"/>
              <a:t>MathWorks</a:t>
            </a:r>
            <a:r>
              <a:rPr lang="zh-CN" altLang="en-US" dirty="0"/>
              <a:t>公司介绍一下。我们公司总部在美国的东海岸，马萨诸塞州，我们在北美，欧洲，亚洲等近</a:t>
            </a:r>
            <a:r>
              <a:rPr lang="en-US" altLang="zh-CN" dirty="0"/>
              <a:t>20</a:t>
            </a:r>
            <a:r>
              <a:rPr lang="zh-CN" altLang="en-US" dirty="0"/>
              <a:t>多个国家有自己分支机构，其中在中国有北京和上海两个办公室。</a:t>
            </a:r>
            <a:endParaRPr lang="en-US" dirty="0"/>
          </a:p>
        </p:txBody>
      </p:sp>
    </p:spTree>
    <p:extLst>
      <p:ext uri="{BB962C8B-B14F-4D97-AF65-F5344CB8AC3E}">
        <p14:creationId xmlns:p14="http://schemas.microsoft.com/office/powerpoint/2010/main" val="1296770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9456"/>
            <a:ext cx="9902952" cy="6300216"/>
          </a:xfrm>
          <a:prstGeom prst="rect">
            <a:avLst/>
          </a:prstGeom>
          <a:noFill/>
        </p:spPr>
        <p:txBody>
          <a:bodyPr numCol="2" spcCol="457200"/>
          <a:lstStyle/>
          <a:p>
            <a:pPr marL="111125" indent="-111125" algn="just" defTabSz="952500">
              <a:defRPr/>
            </a:pPr>
            <a:r>
              <a:rPr lang="en-US" sz="2000" dirty="0">
                <a:solidFill>
                  <a:srgbClr val="000000"/>
                </a:solidFill>
                <a:latin typeface="Garamond" pitchFamily="18" charset="0"/>
                <a:cs typeface="+mn-cs"/>
              </a:rPr>
              <a:t>Diverse Users</a:t>
            </a:r>
          </a:p>
          <a:p>
            <a:pPr marL="111125" indent="-111125" algn="just" defTabSz="952500">
              <a:defRPr/>
            </a:pPr>
            <a:endParaRPr lang="en-US" sz="2000" b="0" dirty="0">
              <a:solidFill>
                <a:srgbClr val="000000"/>
              </a:solidFill>
              <a:latin typeface="Garamond" pitchFamily="18" charset="0"/>
              <a:cs typeface="+mn-cs"/>
            </a:endParaRPr>
          </a:p>
          <a:p>
            <a:pPr marL="111125" indent="-111125" algn="just" defTabSz="952500">
              <a:defRPr/>
            </a:pPr>
            <a:r>
              <a:rPr lang="en-US" sz="1200" b="0" dirty="0">
                <a:solidFill>
                  <a:srgbClr val="000000"/>
                </a:solidFill>
                <a:latin typeface="Garamond" pitchFamily="18" charset="0"/>
                <a:cs typeface="+mn-cs"/>
              </a:rPr>
              <a:t>In the last few years, </a:t>
            </a:r>
            <a:r>
              <a:rPr lang="en-US" sz="1200" b="0" dirty="0" err="1">
                <a:solidFill>
                  <a:srgbClr val="000000"/>
                </a:solidFill>
                <a:latin typeface="Garamond" pitchFamily="18" charset="0"/>
                <a:cs typeface="+mn-cs"/>
              </a:rPr>
              <a:t>MathWorks</a:t>
            </a:r>
            <a:r>
              <a:rPr lang="en-US" sz="1200" b="0" dirty="0">
                <a:solidFill>
                  <a:srgbClr val="000000"/>
                </a:solidFill>
                <a:latin typeface="Garamond" pitchFamily="18" charset="0"/>
                <a:cs typeface="+mn-cs"/>
              </a:rPr>
              <a:t> tools have been used to: </a:t>
            </a:r>
          </a:p>
          <a:p>
            <a:pPr marL="111125" indent="-111125" algn="just" defTabSz="952500">
              <a:defRPr/>
            </a:pPr>
            <a:endParaRPr lang="en-US" sz="12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Improve the safety and efficiency of spacecraft docking by developing adaptive </a:t>
            </a:r>
            <a:r>
              <a:rPr lang="en-US" sz="1200" b="0" dirty="0" err="1">
                <a:solidFill>
                  <a:srgbClr val="000000"/>
                </a:solidFill>
                <a:latin typeface="Garamond" pitchFamily="18" charset="0"/>
                <a:cs typeface="+mn-cs"/>
              </a:rPr>
              <a:t>neurocontrol</a:t>
            </a:r>
            <a:r>
              <a:rPr lang="en-US" sz="1200" b="0" dirty="0">
                <a:solidFill>
                  <a:srgbClr val="000000"/>
                </a:solidFill>
                <a:latin typeface="Garamond" pitchFamily="18" charset="0"/>
                <a:cs typeface="+mn-cs"/>
              </a:rPr>
              <a:t> technology for a computer aided joystick control system </a:t>
            </a: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Advance the mapping of the human genome by developing algorithms for DNA sequencing instruments </a:t>
            </a: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Avert financial crises in emerging economies by building an econometric model to predict significant volatility </a:t>
            </a: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Advance the diagnosis and treatment of gastrointestinal tract disorders by improving visual imaging of the small intestine </a:t>
            </a: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Test the dynamic position of ships in heavy seas with simulations using scale models in the laboratory</a:t>
            </a:r>
          </a:p>
          <a:p>
            <a:pPr marL="111125" indent="-111125" algn="just" defTabSz="952500">
              <a:buFontTx/>
              <a:buChar char="•"/>
              <a:defRPr/>
            </a:pPr>
            <a:endParaRPr lang="en-US" sz="12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Arial" charset="0"/>
              </a:rPr>
              <a:t>Verify the legality of currency by scanning images of the notes and identifying the small fibers that they contain </a:t>
            </a:r>
          </a:p>
          <a:p>
            <a:pPr marL="111125" indent="-111125" algn="just" defTabSz="952500">
              <a:buFontTx/>
              <a:buChar char="•"/>
              <a:defRPr/>
            </a:pPr>
            <a:endParaRPr lang="en-US" sz="800" b="0" dirty="0">
              <a:solidFill>
                <a:srgbClr val="000000"/>
              </a:solidFill>
              <a:latin typeface="Garamond" pitchFamily="18" charset="0"/>
              <a:cs typeface="Arial" charset="0"/>
            </a:endParaRPr>
          </a:p>
          <a:p>
            <a:pPr marL="111125" indent="-111125" algn="just" defTabSz="952500">
              <a:buFontTx/>
              <a:buChar char="•"/>
              <a:defRPr/>
            </a:pPr>
            <a:r>
              <a:rPr lang="en-US" sz="1200" b="0" dirty="0">
                <a:solidFill>
                  <a:srgbClr val="000000"/>
                </a:solidFill>
                <a:latin typeface="Garamond" pitchFamily="18" charset="0"/>
                <a:cs typeface="Arial" charset="0"/>
              </a:rPr>
              <a:t>Improve the quality of next-generation network audio products by simulating signals transmitted over a network </a:t>
            </a:r>
          </a:p>
          <a:p>
            <a:pPr marL="111125" indent="-111125" algn="just" defTabSz="952500">
              <a:buFontTx/>
              <a:buChar char="•"/>
              <a:defRPr/>
            </a:pPr>
            <a:endParaRPr lang="en-US" sz="800" b="0" dirty="0">
              <a:solidFill>
                <a:srgbClr val="000000"/>
              </a:solidFill>
              <a:latin typeface="Garamond" pitchFamily="18" charset="0"/>
              <a:cs typeface="Arial" charset="0"/>
            </a:endParaRPr>
          </a:p>
          <a:p>
            <a:pPr marL="111125" indent="-111125" algn="just" defTabSz="952500">
              <a:buFontTx/>
              <a:buChar char="•"/>
              <a:defRPr/>
            </a:pPr>
            <a:r>
              <a:rPr lang="en-US" sz="1200" b="0" dirty="0">
                <a:solidFill>
                  <a:srgbClr val="000000"/>
                </a:solidFill>
                <a:latin typeface="Garamond" pitchFamily="18" charset="0"/>
                <a:cs typeface="Arial" charset="0"/>
              </a:rPr>
              <a:t>Enable temperate crops to be grown in dry coastal regions by designing a greenhouse that converts seawater into fresh water</a:t>
            </a:r>
          </a:p>
          <a:p>
            <a:pPr marL="111125" indent="-111125" algn="just" defTabSz="952500">
              <a:defRPr/>
            </a:pPr>
            <a:r>
              <a:rPr lang="en-US" sz="800" b="0" dirty="0">
                <a:solidFill>
                  <a:srgbClr val="000000"/>
                </a:solidFill>
                <a:latin typeface="Garamond" pitchFamily="18" charset="0"/>
                <a:cs typeface="Arial" charset="0"/>
              </a:rPr>
              <a:t> </a:t>
            </a:r>
          </a:p>
          <a:p>
            <a:pPr marL="111125" indent="-111125" algn="just" defTabSz="952500">
              <a:buFontTx/>
              <a:buChar char="•"/>
              <a:defRPr/>
            </a:pPr>
            <a:r>
              <a:rPr lang="en-US" sz="1200" b="0" dirty="0">
                <a:solidFill>
                  <a:srgbClr val="000000"/>
                </a:solidFill>
                <a:latin typeface="Garamond" pitchFamily="18" charset="0"/>
                <a:cs typeface="Arial" charset="0"/>
              </a:rPr>
              <a:t>Improve race car performance by designing a system for the automatic testing of suspension systems </a:t>
            </a:r>
          </a:p>
          <a:p>
            <a:pPr marL="111125" indent="-111125" algn="just" defTabSz="952500">
              <a:buFontTx/>
              <a:buChar char="•"/>
              <a:defRPr/>
            </a:pPr>
            <a:endParaRPr lang="en-US" sz="1200" b="0" dirty="0">
              <a:solidFill>
                <a:srgbClr val="000000"/>
              </a:solidFill>
              <a:latin typeface="Garamond" pitchFamily="18" charset="0"/>
              <a:cs typeface="Arial" charset="0"/>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Teach computer programming to undergraduates by developing a test and measurement laboratory that poses authentic engineering problems to the students</a:t>
            </a: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Create images of unexplored underwater archeology and geology sites by mapping plankton density relative to water masses </a:t>
            </a:r>
          </a:p>
          <a:p>
            <a:pPr marL="111125" indent="-111125" algn="just" defTabSz="952500">
              <a:buFontTx/>
              <a:buChar char="•"/>
              <a:defRPr/>
            </a:pPr>
            <a:endParaRPr lang="en-US" sz="800" b="0" dirty="0">
              <a:solidFill>
                <a:srgbClr val="000000"/>
              </a:solidFill>
              <a:latin typeface="Garamond" pitchFamily="18" charset="0"/>
              <a:cs typeface="+mn-cs"/>
            </a:endParaRPr>
          </a:p>
          <a:p>
            <a:pPr marL="111125" indent="-111125" algn="just" defTabSz="952500">
              <a:buFontTx/>
              <a:buChar char="•"/>
              <a:defRPr/>
            </a:pPr>
            <a:r>
              <a:rPr lang="en-US" sz="1200" b="0" dirty="0">
                <a:solidFill>
                  <a:srgbClr val="000000"/>
                </a:solidFill>
                <a:latin typeface="Garamond" pitchFamily="18" charset="0"/>
                <a:cs typeface="+mn-cs"/>
              </a:rPr>
              <a:t>Translate the distorted human voice in high-pressure environments by lowering the frequency and pitch of the sound made by the larynx </a:t>
            </a:r>
          </a:p>
        </p:txBody>
      </p:sp>
      <p:sp>
        <p:nvSpPr>
          <p:cNvPr id="17413" name="Text Box 5"/>
          <p:cNvSpPr txBox="1">
            <a:spLocks noChangeArrowheads="1"/>
          </p:cNvSpPr>
          <p:nvPr/>
        </p:nvSpPr>
        <p:spPr bwMode="auto">
          <a:xfrm>
            <a:off x="5162550" y="234211"/>
            <a:ext cx="4572000" cy="3561969"/>
          </a:xfrm>
          <a:prstGeom prst="rect">
            <a:avLst/>
          </a:prstGeom>
          <a:solidFill>
            <a:srgbClr val="F2F2F2">
              <a:alpha val="90000"/>
            </a:srgbClr>
          </a:solidFill>
          <a:ln>
            <a:noFill/>
          </a:ln>
          <a:effectLst>
            <a:outerShdw blurRad="50800" dist="38100" dir="2700000" algn="tl">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91577" tIns="45789" rIns="91577" bIns="0" numCol="2" spcCol="274320"/>
          <a:lstStyle>
            <a:lvl1pPr defTabSz="915988">
              <a:defRPr b="1">
                <a:solidFill>
                  <a:schemeClr val="tx1"/>
                </a:solidFill>
                <a:latin typeface="Courier New" pitchFamily="49" charset="0"/>
              </a:defRPr>
            </a:lvl1pPr>
            <a:lvl2pPr marL="742950" indent="-285750" defTabSz="915988">
              <a:defRPr b="1">
                <a:solidFill>
                  <a:schemeClr val="tx1"/>
                </a:solidFill>
                <a:latin typeface="Courier New" pitchFamily="49" charset="0"/>
              </a:defRPr>
            </a:lvl2pPr>
            <a:lvl3pPr marL="1143000" indent="-228600" defTabSz="915988">
              <a:defRPr b="1">
                <a:solidFill>
                  <a:schemeClr val="tx1"/>
                </a:solidFill>
                <a:latin typeface="Courier New" pitchFamily="49" charset="0"/>
              </a:defRPr>
            </a:lvl3pPr>
            <a:lvl4pPr marL="1600200" indent="-228600" defTabSz="915988">
              <a:defRPr b="1">
                <a:solidFill>
                  <a:schemeClr val="tx1"/>
                </a:solidFill>
                <a:latin typeface="Courier New" pitchFamily="49" charset="0"/>
              </a:defRPr>
            </a:lvl4pPr>
            <a:lvl5pPr marL="2057400" indent="-228600" defTabSz="915988">
              <a:defRPr b="1">
                <a:solidFill>
                  <a:schemeClr val="tx1"/>
                </a:solidFill>
                <a:latin typeface="Courier New" pitchFamily="49" charset="0"/>
              </a:defRPr>
            </a:lvl5pPr>
            <a:lvl6pPr marL="2514600" indent="-228600" algn="ctr" defTabSz="915988" eaLnBrk="0" fontAlgn="base" hangingPunct="0">
              <a:spcBef>
                <a:spcPct val="0"/>
              </a:spcBef>
              <a:spcAft>
                <a:spcPct val="0"/>
              </a:spcAft>
              <a:defRPr b="1">
                <a:solidFill>
                  <a:schemeClr val="tx1"/>
                </a:solidFill>
                <a:latin typeface="Courier New" pitchFamily="49" charset="0"/>
              </a:defRPr>
            </a:lvl6pPr>
            <a:lvl7pPr marL="2971800" indent="-228600" algn="ctr" defTabSz="915988" eaLnBrk="0" fontAlgn="base" hangingPunct="0">
              <a:spcBef>
                <a:spcPct val="0"/>
              </a:spcBef>
              <a:spcAft>
                <a:spcPct val="0"/>
              </a:spcAft>
              <a:defRPr b="1">
                <a:solidFill>
                  <a:schemeClr val="tx1"/>
                </a:solidFill>
                <a:latin typeface="Courier New" pitchFamily="49" charset="0"/>
              </a:defRPr>
            </a:lvl7pPr>
            <a:lvl8pPr marL="3429000" indent="-228600" algn="ctr" defTabSz="915988" eaLnBrk="0" fontAlgn="base" hangingPunct="0">
              <a:spcBef>
                <a:spcPct val="0"/>
              </a:spcBef>
              <a:spcAft>
                <a:spcPct val="0"/>
              </a:spcAft>
              <a:defRPr b="1">
                <a:solidFill>
                  <a:schemeClr val="tx1"/>
                </a:solidFill>
                <a:latin typeface="Courier New" pitchFamily="49" charset="0"/>
              </a:defRPr>
            </a:lvl8pPr>
            <a:lvl9pPr marL="3886200" indent="-228600" algn="ctr" defTabSz="915988" eaLnBrk="0" fontAlgn="base" hangingPunct="0">
              <a:spcBef>
                <a:spcPct val="0"/>
              </a:spcBef>
              <a:spcAft>
                <a:spcPct val="0"/>
              </a:spcAft>
              <a:defRPr b="1">
                <a:solidFill>
                  <a:schemeClr val="tx1"/>
                </a:solidFill>
                <a:latin typeface="Courier New" pitchFamily="49" charset="0"/>
              </a:defRPr>
            </a:lvl9pPr>
          </a:lstStyle>
          <a:p>
            <a:pPr>
              <a:spcBef>
                <a:spcPct val="50000"/>
              </a:spcBef>
              <a:defRPr/>
            </a:pPr>
            <a:r>
              <a:rPr lang="en-US" sz="1200" dirty="0">
                <a:latin typeface="Garamond" pitchFamily="18" charset="0"/>
                <a:cs typeface="+mn-cs"/>
              </a:rPr>
              <a:t>Key Industries</a:t>
            </a:r>
          </a:p>
          <a:p>
            <a:pPr>
              <a:defRPr/>
            </a:pPr>
            <a:endParaRPr lang="en-US" u="sng" dirty="0">
              <a:cs typeface="+mn-cs"/>
            </a:endParaRPr>
          </a:p>
          <a:p>
            <a:pPr>
              <a:defRPr/>
            </a:pPr>
            <a:r>
              <a:rPr lang="en-US" sz="1200" b="0" dirty="0">
                <a:latin typeface="Garamond" pitchFamily="18" charset="0"/>
                <a:cs typeface="+mn-cs"/>
              </a:rPr>
              <a:t>Aerospace and defense</a:t>
            </a:r>
          </a:p>
          <a:p>
            <a:pPr>
              <a:defRPr/>
            </a:pPr>
            <a:endParaRPr lang="en-US" sz="1200" b="0" dirty="0">
              <a:latin typeface="Garamond" pitchFamily="18" charset="0"/>
              <a:cs typeface="+mn-cs"/>
            </a:endParaRPr>
          </a:p>
          <a:p>
            <a:pPr>
              <a:defRPr/>
            </a:pPr>
            <a:r>
              <a:rPr lang="en-US" sz="1200" b="0" dirty="0">
                <a:latin typeface="Garamond" pitchFamily="18" charset="0"/>
                <a:cs typeface="+mn-cs"/>
              </a:rPr>
              <a:t>Automotive</a:t>
            </a:r>
          </a:p>
          <a:p>
            <a:pPr>
              <a:defRPr/>
            </a:pPr>
            <a:endParaRPr lang="en-US" sz="1200" b="0" dirty="0">
              <a:latin typeface="Garamond" pitchFamily="18" charset="0"/>
              <a:cs typeface="+mn-cs"/>
            </a:endParaRPr>
          </a:p>
          <a:p>
            <a:pPr>
              <a:defRPr/>
            </a:pPr>
            <a:r>
              <a:rPr lang="en-US" sz="1200" b="0" dirty="0">
                <a:latin typeface="Garamond" pitchFamily="18" charset="0"/>
                <a:cs typeface="+mn-cs"/>
              </a:rPr>
              <a:t>Biotech, medical, and pharmaceutical</a:t>
            </a:r>
          </a:p>
          <a:p>
            <a:pPr>
              <a:defRPr/>
            </a:pPr>
            <a:endParaRPr lang="en-US" sz="1200" b="0" dirty="0">
              <a:latin typeface="Garamond" pitchFamily="18" charset="0"/>
              <a:cs typeface="+mn-cs"/>
            </a:endParaRPr>
          </a:p>
          <a:p>
            <a:pPr>
              <a:defRPr/>
            </a:pPr>
            <a:r>
              <a:rPr lang="en-US" sz="1200" b="0" dirty="0">
                <a:latin typeface="Garamond" pitchFamily="18" charset="0"/>
                <a:cs typeface="+mn-cs"/>
              </a:rPr>
              <a:t>Chemical and petroleum</a:t>
            </a:r>
          </a:p>
          <a:p>
            <a:pPr>
              <a:defRPr/>
            </a:pPr>
            <a:endParaRPr lang="en-US" sz="1200" b="0" dirty="0">
              <a:latin typeface="Garamond" pitchFamily="18" charset="0"/>
              <a:cs typeface="+mn-cs"/>
            </a:endParaRPr>
          </a:p>
          <a:p>
            <a:pPr>
              <a:defRPr/>
            </a:pPr>
            <a:r>
              <a:rPr lang="en-US" sz="1200" b="0" dirty="0">
                <a:latin typeface="Garamond" pitchFamily="18" charset="0"/>
                <a:cs typeface="+mn-cs"/>
              </a:rPr>
              <a:t>Computers and office equipment</a:t>
            </a:r>
          </a:p>
          <a:p>
            <a:pPr>
              <a:defRPr/>
            </a:pPr>
            <a:endParaRPr lang="en-US" sz="1200" b="0" dirty="0">
              <a:latin typeface="Garamond" pitchFamily="18" charset="0"/>
              <a:cs typeface="+mn-cs"/>
            </a:endParaRPr>
          </a:p>
          <a:p>
            <a:pPr>
              <a:defRPr/>
            </a:pPr>
            <a:r>
              <a:rPr lang="en-US" sz="1200" b="0" dirty="0">
                <a:latin typeface="Garamond" pitchFamily="18" charset="0"/>
                <a:cs typeface="+mn-cs"/>
              </a:rPr>
              <a:t>Education</a:t>
            </a:r>
          </a:p>
          <a:p>
            <a:pPr>
              <a:defRPr/>
            </a:pPr>
            <a:endParaRPr lang="en-US" sz="1200" b="0" dirty="0">
              <a:latin typeface="Garamond" pitchFamily="18" charset="0"/>
              <a:cs typeface="+mn-cs"/>
            </a:endParaRPr>
          </a:p>
          <a:p>
            <a:pPr>
              <a:defRPr/>
            </a:pPr>
            <a:r>
              <a:rPr lang="en-US" sz="1200" b="0" dirty="0">
                <a:latin typeface="Garamond" pitchFamily="18" charset="0"/>
                <a:cs typeface="+mn-cs"/>
              </a:rPr>
              <a:t>Electronics and semiconductors</a:t>
            </a:r>
          </a:p>
          <a:p>
            <a:pPr>
              <a:defRPr/>
            </a:pPr>
            <a:endParaRPr lang="en-US" sz="1200" b="0" dirty="0">
              <a:latin typeface="Garamond" pitchFamily="18" charset="0"/>
              <a:cs typeface="+mn-cs"/>
            </a:endParaRPr>
          </a:p>
          <a:p>
            <a:pPr>
              <a:defRPr/>
            </a:pPr>
            <a:r>
              <a:rPr lang="en-US" sz="1200" b="0" dirty="0">
                <a:latin typeface="Garamond" pitchFamily="18" charset="0"/>
                <a:cs typeface="+mn-cs"/>
              </a:rPr>
              <a:t>Finance and economics</a:t>
            </a:r>
          </a:p>
          <a:p>
            <a:pPr>
              <a:defRPr/>
            </a:pPr>
            <a:endParaRPr lang="en-US" sz="1200" b="0" dirty="0">
              <a:latin typeface="Garamond" pitchFamily="18" charset="0"/>
              <a:cs typeface="+mn-cs"/>
            </a:endParaRPr>
          </a:p>
          <a:p>
            <a:pPr>
              <a:defRPr/>
            </a:pPr>
            <a:endParaRPr lang="en-US" sz="1200" b="0" dirty="0">
              <a:latin typeface="Garamond" pitchFamily="18" charset="0"/>
              <a:cs typeface="+mn-cs"/>
            </a:endParaRPr>
          </a:p>
          <a:p>
            <a:pPr>
              <a:defRPr/>
            </a:pPr>
            <a:r>
              <a:rPr lang="en-US" sz="1200" b="0" dirty="0">
                <a:latin typeface="Garamond" pitchFamily="18" charset="0"/>
                <a:cs typeface="+mn-cs"/>
              </a:rPr>
              <a:t>Government</a:t>
            </a:r>
          </a:p>
          <a:p>
            <a:pPr>
              <a:defRPr/>
            </a:pPr>
            <a:endParaRPr lang="en-US" sz="1200" b="0" dirty="0">
              <a:latin typeface="Garamond" pitchFamily="18" charset="0"/>
              <a:cs typeface="+mn-cs"/>
            </a:endParaRPr>
          </a:p>
          <a:p>
            <a:pPr>
              <a:defRPr/>
            </a:pPr>
            <a:r>
              <a:rPr lang="en-US" sz="1200" b="0" dirty="0">
                <a:latin typeface="Garamond" pitchFamily="18" charset="0"/>
                <a:cs typeface="+mn-cs"/>
              </a:rPr>
              <a:t>Industrial equipment and machinery</a:t>
            </a:r>
          </a:p>
          <a:p>
            <a:pPr>
              <a:defRPr/>
            </a:pPr>
            <a:endParaRPr lang="en-US" sz="1200" b="0" dirty="0">
              <a:latin typeface="Garamond" pitchFamily="18" charset="0"/>
              <a:cs typeface="+mn-cs"/>
            </a:endParaRPr>
          </a:p>
          <a:p>
            <a:pPr>
              <a:defRPr/>
            </a:pPr>
            <a:r>
              <a:rPr lang="en-US" sz="1200" b="0" dirty="0">
                <a:latin typeface="Garamond" pitchFamily="18" charset="0"/>
                <a:cs typeface="+mn-cs"/>
              </a:rPr>
              <a:t>Instrumentation</a:t>
            </a:r>
          </a:p>
          <a:p>
            <a:pPr>
              <a:defRPr/>
            </a:pPr>
            <a:endParaRPr lang="en-US" sz="1200" b="0" dirty="0">
              <a:latin typeface="Garamond" pitchFamily="18" charset="0"/>
              <a:cs typeface="+mn-cs"/>
            </a:endParaRPr>
          </a:p>
          <a:p>
            <a:pPr>
              <a:defRPr/>
            </a:pPr>
            <a:r>
              <a:rPr lang="en-US" sz="1200" b="0" dirty="0">
                <a:latin typeface="Garamond" pitchFamily="18" charset="0"/>
                <a:cs typeface="+mn-cs"/>
              </a:rPr>
              <a:t>Marine</a:t>
            </a:r>
          </a:p>
          <a:p>
            <a:pPr>
              <a:defRPr/>
            </a:pPr>
            <a:endParaRPr lang="en-US" sz="1200" b="0" dirty="0">
              <a:latin typeface="Garamond" pitchFamily="18" charset="0"/>
              <a:cs typeface="+mn-cs"/>
            </a:endParaRPr>
          </a:p>
          <a:p>
            <a:pPr>
              <a:defRPr/>
            </a:pPr>
            <a:r>
              <a:rPr lang="en-US" sz="1200" b="0" dirty="0">
                <a:latin typeface="Garamond" pitchFamily="18" charset="0"/>
                <a:cs typeface="+mn-cs"/>
              </a:rPr>
              <a:t>Signal processing and communications</a:t>
            </a:r>
          </a:p>
          <a:p>
            <a:pPr>
              <a:defRPr/>
            </a:pPr>
            <a:endParaRPr lang="en-US" sz="1200" b="0" dirty="0">
              <a:latin typeface="Garamond" pitchFamily="18" charset="0"/>
              <a:cs typeface="+mn-cs"/>
            </a:endParaRPr>
          </a:p>
          <a:p>
            <a:pPr>
              <a:defRPr/>
            </a:pPr>
            <a:r>
              <a:rPr lang="en-US" sz="1200" b="0" dirty="0">
                <a:latin typeface="Garamond" pitchFamily="18" charset="0"/>
                <a:cs typeface="+mn-cs"/>
              </a:rPr>
              <a:t>Utilities and energy</a:t>
            </a:r>
            <a:endParaRPr lang="en-US" sz="1200" u="sng" dirty="0">
              <a:latin typeface="Garamond" pitchFamily="18" charset="0"/>
              <a:cs typeface="+mn-cs"/>
            </a:endParaRPr>
          </a:p>
        </p:txBody>
      </p:sp>
    </p:spTree>
    <p:extLst>
      <p:ext uri="{BB962C8B-B14F-4D97-AF65-F5344CB8AC3E}">
        <p14:creationId xmlns:p14="http://schemas.microsoft.com/office/powerpoint/2010/main" val="208656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p:spPr>
        <p:txBody>
          <a:bodyPr/>
          <a:lstStyle/>
          <a:p>
            <a:r>
              <a:rPr lang="en-US"/>
              <a:t>The MathWorks</a:t>
            </a:r>
          </a:p>
        </p:txBody>
      </p:sp>
      <p:sp>
        <p:nvSpPr>
          <p:cNvPr id="48131" name="Rectangle 7"/>
          <p:cNvSpPr>
            <a:spLocks noGrp="1" noChangeArrowheads="1"/>
          </p:cNvSpPr>
          <p:nvPr>
            <p:ph type="sldNum" sz="quarter" idx="5"/>
          </p:nvPr>
        </p:nvSpPr>
        <p:spPr>
          <a:noFill/>
        </p:spPr>
        <p:txBody>
          <a:bodyPr/>
          <a:lstStyle/>
          <a:p>
            <a:fld id="{432E8723-43D0-4D33-9BEF-3232A61B7C34}" type="slidenum">
              <a:rPr lang="en-US"/>
              <a:pPr/>
              <a:t>50</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a:p>
          <a:p>
            <a:pPr eaLnBrk="1" hangingPunct="1"/>
            <a:r>
              <a:rPr lang="en-US" dirty="0"/>
              <a:t>For more information, refer to </a:t>
            </a:r>
            <a:r>
              <a:rPr lang="en-US" b="1" dirty="0"/>
              <a:t>mathworks.com/</a:t>
            </a:r>
            <a:r>
              <a:rPr lang="en-US" b="1" dirty="0" err="1"/>
              <a:t>matlabcentral</a:t>
            </a:r>
            <a:r>
              <a:rPr lang="en-US" b="1" dirty="0"/>
              <a:t>.</a:t>
            </a:r>
          </a:p>
          <a:p>
            <a:pPr eaLnBrk="1" hangingPunct="1"/>
            <a:endParaRPr lang="en-US" dirty="0"/>
          </a:p>
        </p:txBody>
      </p:sp>
    </p:spTree>
    <p:extLst>
      <p:ext uri="{BB962C8B-B14F-4D97-AF65-F5344CB8AC3E}">
        <p14:creationId xmlns:p14="http://schemas.microsoft.com/office/powerpoint/2010/main" val="1238267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ltLang="zh-CN"/>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ltLang="zh-CN"/>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2017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ltLang="zh-CN"/>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ltLang="zh-CN"/>
              <a:t>Edit Master text styles</a:t>
            </a:r>
          </a:p>
          <a:p>
            <a:pPr lvl="1"/>
            <a:r>
              <a:rPr lang="en-US" altLang="zh-CN"/>
              <a:t>Second level</a:t>
            </a:r>
          </a:p>
          <a:p>
            <a:pPr lvl="2"/>
            <a:r>
              <a:rPr lang="en-US" altLang="zh-CN"/>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ltLang="zh-CN"/>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ltLang="zh-CN"/>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ltLang="zh-CN"/>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ltLang="zh-CN"/>
              <a:t>Edit Master text styles</a:t>
            </a:r>
          </a:p>
          <a:p>
            <a:pPr lvl="1"/>
            <a:r>
              <a:rPr lang="en-US" altLang="zh-CN"/>
              <a:t>Second level</a:t>
            </a:r>
          </a:p>
          <a:p>
            <a:pPr lvl="2"/>
            <a:r>
              <a:rPr lang="en-US" altLang="zh-CN"/>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ltLang="zh-CN"/>
              <a:t>Edit Master text styles</a:t>
            </a:r>
          </a:p>
          <a:p>
            <a:pPr lvl="1"/>
            <a:r>
              <a:rPr lang="en-US" altLang="zh-CN"/>
              <a:t>Second level</a:t>
            </a:r>
          </a:p>
          <a:p>
            <a:pPr lvl="2"/>
            <a:r>
              <a:rPr lang="en-US" altLang="zh-CN"/>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ltLang="zh-CN"/>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mathworks.com/trademarks"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9.xml"/><Relationship Id="rId7" Type="http://schemas.openxmlformats.org/officeDocument/2006/relationships/slide" Target="slide10.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2.xml"/><Relationship Id="rId4" Type="http://schemas.openxmlformats.org/officeDocument/2006/relationships/slide" Target="slide14.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b="1" dirty="0"/>
              <a:t>MATLAB</a:t>
            </a:r>
            <a:r>
              <a:rPr lang="en-US" altLang="en-US" b="1" baseline="30000" dirty="0"/>
              <a:t> ®</a:t>
            </a:r>
            <a:r>
              <a:rPr lang="en-US" altLang="en-US" b="1" dirty="0"/>
              <a:t> </a:t>
            </a:r>
            <a:r>
              <a:rPr lang="zh-CN" altLang="zh-CN" b="1" dirty="0"/>
              <a:t>和</a:t>
            </a:r>
            <a:r>
              <a:rPr lang="en-US" altLang="zh-CN" b="1" dirty="0"/>
              <a:t> Simulink</a:t>
            </a:r>
            <a:r>
              <a:rPr lang="en-US" altLang="en-US" b="1" baseline="30000" dirty="0"/>
              <a:t> ®</a:t>
            </a:r>
            <a:r>
              <a:rPr lang="en-US" altLang="en-US" b="1" dirty="0"/>
              <a:t> </a:t>
            </a:r>
            <a:r>
              <a:rPr lang="zh-CN" altLang="zh-CN" b="1" dirty="0"/>
              <a:t>加速控制系统设计</a:t>
            </a:r>
            <a:endParaRPr lang="en-US" b="1" dirty="0"/>
          </a:p>
        </p:txBody>
      </p:sp>
      <p:sp>
        <p:nvSpPr>
          <p:cNvPr id="3" name="Subtitle 2"/>
          <p:cNvSpPr>
            <a:spLocks noGrp="1"/>
          </p:cNvSpPr>
          <p:nvPr>
            <p:ph type="subTitle" idx="1"/>
          </p:nvPr>
        </p:nvSpPr>
        <p:spPr/>
        <p:txBody>
          <a:bodyPr>
            <a:normAutofit fontScale="92500" lnSpcReduction="20000"/>
          </a:bodyPr>
          <a:lstStyle/>
          <a:p>
            <a:r>
              <a:rPr lang="zh-CN" altLang="en-US" b="1" dirty="0"/>
              <a:t>齐瑞勤</a:t>
            </a:r>
            <a:endParaRPr lang="en-US" altLang="zh-CN" b="1" dirty="0"/>
          </a:p>
          <a:p>
            <a:r>
              <a:rPr lang="zh-CN" altLang="en-US" b="1" dirty="0"/>
              <a:t>培训工程师</a:t>
            </a:r>
            <a:endParaRPr lang="en-US" altLang="zh-CN" b="1" dirty="0"/>
          </a:p>
          <a:p>
            <a:r>
              <a:rPr lang="en-US" altLang="zh-CN" b="1" dirty="0"/>
              <a:t>Grace.qi@mathworks.cn</a:t>
            </a:r>
          </a:p>
          <a:p>
            <a:r>
              <a:rPr lang="en-US" altLang="zh-CN" b="1" dirty="0"/>
              <a:t>MathWorks China</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白盒建模</a:t>
            </a:r>
            <a:r>
              <a:rPr lang="en-US" altLang="zh-CN" b="1" dirty="0"/>
              <a:t>---</a:t>
            </a:r>
            <a:r>
              <a:rPr lang="zh-CN" altLang="en-US" b="1" dirty="0"/>
              <a:t>数学建模</a:t>
            </a:r>
          </a:p>
        </p:txBody>
      </p:sp>
      <p:sp>
        <p:nvSpPr>
          <p:cNvPr id="3" name="Content Placeholder 2"/>
          <p:cNvSpPr>
            <a:spLocks noGrp="1"/>
          </p:cNvSpPr>
          <p:nvPr>
            <p:ph idx="1"/>
          </p:nvPr>
        </p:nvSpPr>
        <p:spPr/>
        <p:txBody>
          <a:bodyPr/>
          <a:lstStyle/>
          <a:p>
            <a:pPr marL="0" indent="0">
              <a:buNone/>
            </a:pPr>
            <a:r>
              <a:rPr lang="en-US" altLang="zh-CN" dirty="0"/>
              <a:t>               LTI objects                                               Simulink models</a:t>
            </a:r>
          </a:p>
          <a:p>
            <a:pPr marL="0" indent="0">
              <a:buNone/>
            </a:pPr>
            <a:r>
              <a:rPr lang="en-US" altLang="zh-CN" dirty="0"/>
              <a:t> </a:t>
            </a:r>
            <a:endParaRPr lang="zh-CN" altLang="en-US" dirty="0"/>
          </a:p>
        </p:txBody>
      </p:sp>
      <p:pic>
        <p:nvPicPr>
          <p:cNvPr id="4" name="Picture 3"/>
          <p:cNvPicPr>
            <a:picLocks noChangeAspect="1"/>
          </p:cNvPicPr>
          <p:nvPr/>
        </p:nvPicPr>
        <p:blipFill>
          <a:blip r:embed="rId2"/>
          <a:stretch>
            <a:fillRect/>
          </a:stretch>
        </p:blipFill>
        <p:spPr>
          <a:xfrm>
            <a:off x="2279576" y="2329521"/>
            <a:ext cx="787950" cy="799167"/>
          </a:xfrm>
          <a:prstGeom prst="rect">
            <a:avLst/>
          </a:prstGeom>
        </p:spPr>
      </p:pic>
      <p:pic>
        <p:nvPicPr>
          <p:cNvPr id="5" name="Picture 4"/>
          <p:cNvPicPr>
            <a:picLocks noChangeAspect="1"/>
          </p:cNvPicPr>
          <p:nvPr/>
        </p:nvPicPr>
        <p:blipFill>
          <a:blip r:embed="rId3"/>
          <a:stretch>
            <a:fillRect/>
          </a:stretch>
        </p:blipFill>
        <p:spPr>
          <a:xfrm>
            <a:off x="6816080" y="2172022"/>
            <a:ext cx="3429900" cy="1114167"/>
          </a:xfrm>
          <a:prstGeom prst="rect">
            <a:avLst/>
          </a:prstGeom>
        </p:spPr>
      </p:pic>
      <p:pic>
        <p:nvPicPr>
          <p:cNvPr id="6" name="Picture 5"/>
          <p:cNvPicPr>
            <a:picLocks noChangeAspect="1"/>
          </p:cNvPicPr>
          <p:nvPr/>
        </p:nvPicPr>
        <p:blipFill>
          <a:blip r:embed="rId4"/>
          <a:stretch>
            <a:fillRect/>
          </a:stretch>
        </p:blipFill>
        <p:spPr>
          <a:xfrm>
            <a:off x="1415480" y="3468676"/>
            <a:ext cx="2952328" cy="2491836"/>
          </a:xfrm>
          <a:prstGeom prst="rect">
            <a:avLst/>
          </a:prstGeom>
        </p:spPr>
      </p:pic>
      <p:pic>
        <p:nvPicPr>
          <p:cNvPr id="7" name="Picture 6"/>
          <p:cNvPicPr>
            <a:picLocks noChangeAspect="1"/>
          </p:cNvPicPr>
          <p:nvPr/>
        </p:nvPicPr>
        <p:blipFill>
          <a:blip r:embed="rId5"/>
          <a:stretch>
            <a:fillRect/>
          </a:stretch>
        </p:blipFill>
        <p:spPr>
          <a:xfrm>
            <a:off x="7176120" y="3468676"/>
            <a:ext cx="2920050" cy="2409167"/>
          </a:xfrm>
          <a:prstGeom prst="rect">
            <a:avLst/>
          </a:prstGeom>
        </p:spPr>
      </p:pic>
    </p:spTree>
    <p:extLst>
      <p:ext uri="{BB962C8B-B14F-4D97-AF65-F5344CB8AC3E}">
        <p14:creationId xmlns:p14="http://schemas.microsoft.com/office/powerpoint/2010/main" val="70233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线性时不变（</a:t>
            </a:r>
            <a:r>
              <a:rPr lang="en-US" altLang="zh-CN" b="1" dirty="0"/>
              <a:t>LTI</a:t>
            </a:r>
            <a:r>
              <a:rPr lang="zh-CN" altLang="en-US" b="1" dirty="0"/>
              <a:t>）模型</a:t>
            </a:r>
            <a:endParaRPr lang="zh-CN" altLang="en-US" dirty="0"/>
          </a:p>
        </p:txBody>
      </p:sp>
      <p:sp>
        <p:nvSpPr>
          <p:cNvPr id="3" name="Content Placeholder 2"/>
          <p:cNvSpPr>
            <a:spLocks noGrp="1"/>
          </p:cNvSpPr>
          <p:nvPr>
            <p:ph idx="1"/>
          </p:nvPr>
        </p:nvSpPr>
        <p:spPr>
          <a:xfrm>
            <a:off x="609602" y="1476400"/>
            <a:ext cx="10769600" cy="4648200"/>
          </a:xfrm>
        </p:spPr>
        <p:txBody>
          <a:bodyPr/>
          <a:lstStyle/>
          <a:p>
            <a:pPr marL="0" indent="0">
              <a:buNone/>
            </a:pPr>
            <a:r>
              <a:rPr lang="zh-CN" altLang="en-US" dirty="0"/>
              <a:t>快速对系统进行时域频域分析</a:t>
            </a:r>
            <a:endParaRPr lang="en-US" altLang="zh-CN" dirty="0"/>
          </a:p>
          <a:p>
            <a:pPr marL="0" indent="0">
              <a:buNone/>
            </a:pPr>
            <a:endParaRPr lang="zh-CN" altLang="en-US" dirty="0"/>
          </a:p>
        </p:txBody>
      </p:sp>
      <p:pic>
        <p:nvPicPr>
          <p:cNvPr id="4" name="Picture 3"/>
          <p:cNvPicPr>
            <a:picLocks noChangeAspect="1"/>
          </p:cNvPicPr>
          <p:nvPr/>
        </p:nvPicPr>
        <p:blipFill>
          <a:blip r:embed="rId2"/>
          <a:stretch>
            <a:fillRect/>
          </a:stretch>
        </p:blipFill>
        <p:spPr>
          <a:xfrm>
            <a:off x="2351584" y="2204864"/>
            <a:ext cx="7734446" cy="3755504"/>
          </a:xfrm>
          <a:prstGeom prst="rect">
            <a:avLst/>
          </a:prstGeom>
        </p:spPr>
      </p:pic>
    </p:spTree>
    <p:extLst>
      <p:ext uri="{BB962C8B-B14F-4D97-AF65-F5344CB8AC3E}">
        <p14:creationId xmlns:p14="http://schemas.microsoft.com/office/powerpoint/2010/main" val="284408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传递函数模型</a:t>
            </a:r>
          </a:p>
        </p:txBody>
      </p:sp>
      <p:sp>
        <p:nvSpPr>
          <p:cNvPr id="3" name="Content Placeholder 2"/>
          <p:cNvSpPr>
            <a:spLocks noGrp="1"/>
          </p:cNvSpPr>
          <p:nvPr>
            <p:ph idx="1"/>
          </p:nvPr>
        </p:nvSpPr>
        <p:spPr/>
        <p:txBody>
          <a:bodyPr/>
          <a:lstStyle/>
          <a:p>
            <a:pPr marL="0" indent="0">
              <a:buNone/>
            </a:pPr>
            <a:r>
              <a:rPr lang="zh-CN" altLang="en-US" dirty="0"/>
              <a:t>经典控制理论分析方法</a:t>
            </a:r>
            <a:endParaRPr lang="en-US" altLang="zh-CN"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r>
              <a:rPr lang="en-US" altLang="zh-CN" dirty="0"/>
              <a:t>&gt;&gt; </a:t>
            </a:r>
            <a:r>
              <a:rPr lang="en-US" altLang="zh-CN" dirty="0" err="1"/>
              <a:t>num</a:t>
            </a:r>
            <a:r>
              <a:rPr lang="en-US" altLang="zh-CN" dirty="0"/>
              <a:t> = [1, 4] </a:t>
            </a:r>
          </a:p>
          <a:p>
            <a:pPr marL="0" indent="0">
              <a:buNone/>
            </a:pPr>
            <a:r>
              <a:rPr lang="en-US" altLang="zh-CN" dirty="0"/>
              <a:t>&gt;&gt; den = [1, 3, 5] </a:t>
            </a:r>
          </a:p>
          <a:p>
            <a:pPr marL="0" indent="0">
              <a:buNone/>
            </a:pPr>
            <a:r>
              <a:rPr lang="en-US" altLang="zh-CN" dirty="0"/>
              <a:t>&gt;&gt; </a:t>
            </a:r>
            <a:r>
              <a:rPr lang="en-US" altLang="zh-CN" dirty="0" err="1"/>
              <a:t>sys_tf</a:t>
            </a:r>
            <a:r>
              <a:rPr lang="en-US" altLang="zh-CN" dirty="0"/>
              <a:t> = </a:t>
            </a:r>
            <a:r>
              <a:rPr lang="en-US" altLang="zh-CN" dirty="0" err="1"/>
              <a:t>tf</a:t>
            </a:r>
            <a:r>
              <a:rPr lang="en-US" altLang="zh-CN" dirty="0"/>
              <a:t>(</a:t>
            </a:r>
            <a:r>
              <a:rPr lang="en-US" altLang="zh-CN" dirty="0" err="1"/>
              <a:t>num,den</a:t>
            </a:r>
            <a:r>
              <a:rPr lang="en-US" altLang="zh-CN" dirty="0"/>
              <a:t>) </a:t>
            </a:r>
          </a:p>
          <a:p>
            <a:pPr marL="0" indent="0">
              <a:buNone/>
            </a:pPr>
            <a:r>
              <a:rPr lang="en-US" altLang="zh-CN" dirty="0"/>
              <a:t>&gt;&gt; </a:t>
            </a:r>
            <a:r>
              <a:rPr lang="en-US" altLang="zh-CN" dirty="0" err="1"/>
              <a:t>sys_tf.num</a:t>
            </a:r>
            <a:r>
              <a:rPr lang="en-US" altLang="zh-CN" dirty="0"/>
              <a:t> </a:t>
            </a:r>
          </a:p>
          <a:p>
            <a:pPr marL="0" indent="0">
              <a:buNone/>
            </a:pPr>
            <a:r>
              <a:rPr lang="en-US" altLang="zh-CN" dirty="0"/>
              <a:t>&gt;&gt; bode(</a:t>
            </a:r>
            <a:r>
              <a:rPr lang="en-US" altLang="zh-CN" dirty="0" err="1"/>
              <a:t>sys_tf</a:t>
            </a:r>
            <a:r>
              <a:rPr lang="en-US" altLang="zh-CN" dirty="0"/>
              <a:t>)</a:t>
            </a:r>
            <a:endParaRPr lang="zh-CN" altLang="en-US" dirty="0"/>
          </a:p>
        </p:txBody>
      </p:sp>
      <p:pic>
        <p:nvPicPr>
          <p:cNvPr id="4" name="Picture 3"/>
          <p:cNvPicPr>
            <a:picLocks noChangeAspect="1"/>
          </p:cNvPicPr>
          <p:nvPr/>
        </p:nvPicPr>
        <p:blipFill>
          <a:blip r:embed="rId2"/>
          <a:stretch>
            <a:fillRect/>
          </a:stretch>
        </p:blipFill>
        <p:spPr>
          <a:xfrm>
            <a:off x="1934436" y="2132856"/>
            <a:ext cx="3225460" cy="1656184"/>
          </a:xfrm>
          <a:prstGeom prst="rect">
            <a:avLst/>
          </a:prstGeom>
        </p:spPr>
      </p:pic>
      <p:pic>
        <p:nvPicPr>
          <p:cNvPr id="5" name="Picture 4"/>
          <p:cNvPicPr>
            <a:picLocks noChangeAspect="1"/>
          </p:cNvPicPr>
          <p:nvPr/>
        </p:nvPicPr>
        <p:blipFill>
          <a:blip r:embed="rId3"/>
          <a:stretch>
            <a:fillRect/>
          </a:stretch>
        </p:blipFill>
        <p:spPr>
          <a:xfrm>
            <a:off x="6888088" y="1727610"/>
            <a:ext cx="3397858" cy="4393379"/>
          </a:xfrm>
          <a:prstGeom prst="rect">
            <a:avLst/>
          </a:prstGeom>
        </p:spPr>
      </p:pic>
    </p:spTree>
    <p:extLst>
      <p:ext uri="{BB962C8B-B14F-4D97-AF65-F5344CB8AC3E}">
        <p14:creationId xmlns:p14="http://schemas.microsoft.com/office/powerpoint/2010/main" val="3854468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状态空间模型</a:t>
            </a:r>
          </a:p>
        </p:txBody>
      </p:sp>
      <p:pic>
        <p:nvPicPr>
          <p:cNvPr id="4" name="Content Placeholder 3"/>
          <p:cNvPicPr>
            <a:picLocks noGrp="1" noChangeAspect="1"/>
          </p:cNvPicPr>
          <p:nvPr>
            <p:ph idx="1"/>
          </p:nvPr>
        </p:nvPicPr>
        <p:blipFill>
          <a:blip r:embed="rId2"/>
          <a:stretch>
            <a:fillRect/>
          </a:stretch>
        </p:blipFill>
        <p:spPr>
          <a:xfrm>
            <a:off x="621434" y="1196752"/>
            <a:ext cx="4218298" cy="3096344"/>
          </a:xfrm>
          <a:prstGeom prst="rect">
            <a:avLst/>
          </a:prstGeom>
        </p:spPr>
      </p:pic>
      <p:sp>
        <p:nvSpPr>
          <p:cNvPr id="5" name="Rectangle 4"/>
          <p:cNvSpPr/>
          <p:nvPr/>
        </p:nvSpPr>
        <p:spPr>
          <a:xfrm>
            <a:off x="5879976" y="1196752"/>
            <a:ext cx="6096000" cy="1569660"/>
          </a:xfrm>
          <a:prstGeom prst="rect">
            <a:avLst/>
          </a:prstGeom>
        </p:spPr>
        <p:txBody>
          <a:bodyPr>
            <a:spAutoFit/>
          </a:bodyPr>
          <a:lstStyle/>
          <a:p>
            <a:pPr algn="just"/>
            <a:r>
              <a:rPr lang="en-US" altLang="zh-CN" sz="2400" dirty="0">
                <a:solidFill>
                  <a:srgbClr val="000000"/>
                </a:solidFill>
              </a:rPr>
              <a:t>&gt;&gt; sys = </a:t>
            </a:r>
            <a:r>
              <a:rPr lang="en-US" altLang="zh-CN" sz="2400" dirty="0" err="1">
                <a:solidFill>
                  <a:srgbClr val="000000"/>
                </a:solidFill>
              </a:rPr>
              <a:t>ss</a:t>
            </a:r>
            <a:r>
              <a:rPr lang="en-US" altLang="zh-CN" sz="2400" dirty="0">
                <a:solidFill>
                  <a:srgbClr val="000000"/>
                </a:solidFill>
              </a:rPr>
              <a:t>(A,B,C,D) </a:t>
            </a:r>
          </a:p>
          <a:p>
            <a:pPr algn="just"/>
            <a:r>
              <a:rPr lang="en-US" altLang="zh-CN" sz="2400" dirty="0">
                <a:solidFill>
                  <a:srgbClr val="000000"/>
                </a:solidFill>
              </a:rPr>
              <a:t>&gt;&gt; </a:t>
            </a:r>
            <a:r>
              <a:rPr lang="en-US" altLang="zh-CN" sz="2400" dirty="0" err="1">
                <a:solidFill>
                  <a:srgbClr val="000000"/>
                </a:solidFill>
              </a:rPr>
              <a:t>sys.A</a:t>
            </a:r>
            <a:r>
              <a:rPr lang="en-US" altLang="zh-CN" sz="2400" dirty="0">
                <a:solidFill>
                  <a:srgbClr val="000000"/>
                </a:solidFill>
              </a:rPr>
              <a:t> </a:t>
            </a:r>
          </a:p>
          <a:p>
            <a:pPr algn="just"/>
            <a:r>
              <a:rPr lang="en-US" altLang="zh-CN" sz="2400" dirty="0">
                <a:solidFill>
                  <a:srgbClr val="000000"/>
                </a:solidFill>
              </a:rPr>
              <a:t>&gt;&gt; pole(sys) </a:t>
            </a:r>
          </a:p>
          <a:p>
            <a:pPr algn="just"/>
            <a:r>
              <a:rPr lang="en-US" altLang="zh-CN" sz="2400" dirty="0">
                <a:solidFill>
                  <a:srgbClr val="000000"/>
                </a:solidFill>
              </a:rPr>
              <a:t>&gt;&gt; bode(sys) </a:t>
            </a:r>
            <a:endParaRPr lang="zh-CN" altLang="en-US" sz="2400" dirty="0"/>
          </a:p>
        </p:txBody>
      </p:sp>
      <p:pic>
        <p:nvPicPr>
          <p:cNvPr id="6" name="Picture 5"/>
          <p:cNvPicPr>
            <a:picLocks noChangeAspect="1"/>
          </p:cNvPicPr>
          <p:nvPr/>
        </p:nvPicPr>
        <p:blipFill>
          <a:blip r:embed="rId3"/>
          <a:stretch>
            <a:fillRect/>
          </a:stretch>
        </p:blipFill>
        <p:spPr>
          <a:xfrm>
            <a:off x="6672064" y="2924944"/>
            <a:ext cx="3384376" cy="3456384"/>
          </a:xfrm>
          <a:prstGeom prst="rect">
            <a:avLst/>
          </a:prstGeom>
        </p:spPr>
      </p:pic>
    </p:spTree>
    <p:extLst>
      <p:ext uri="{BB962C8B-B14F-4D97-AF65-F5344CB8AC3E}">
        <p14:creationId xmlns:p14="http://schemas.microsoft.com/office/powerpoint/2010/main" val="192224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Simulink</a:t>
            </a:r>
            <a:r>
              <a:rPr lang="en-US" altLang="zh-CN" b="1" baseline="30000" dirty="0"/>
              <a:t>®</a:t>
            </a:r>
            <a:r>
              <a:rPr lang="en-US" altLang="zh-CN" b="1" dirty="0"/>
              <a:t> </a:t>
            </a:r>
            <a:r>
              <a:rPr lang="zh-CN" altLang="en-US" b="1" dirty="0"/>
              <a:t>模型</a:t>
            </a:r>
            <a:endParaRPr lang="zh-CN" altLang="en-US" dirty="0"/>
          </a:p>
        </p:txBody>
      </p:sp>
      <p:sp>
        <p:nvSpPr>
          <p:cNvPr id="3" name="Content Placeholder 2"/>
          <p:cNvSpPr>
            <a:spLocks noGrp="1"/>
          </p:cNvSpPr>
          <p:nvPr>
            <p:ph idx="1"/>
          </p:nvPr>
        </p:nvSpPr>
        <p:spPr/>
        <p:txBody>
          <a:bodyPr/>
          <a:lstStyle/>
          <a:p>
            <a:r>
              <a:rPr lang="zh-CN" altLang="en-US" dirty="0"/>
              <a:t>图形化建模环境</a:t>
            </a:r>
            <a:endParaRPr lang="en-US" altLang="zh-CN" dirty="0"/>
          </a:p>
          <a:p>
            <a:r>
              <a:rPr lang="zh-CN" altLang="en-US" dirty="0"/>
              <a:t>支持线性和非线性系统建模</a:t>
            </a:r>
            <a:endParaRPr lang="en-US" altLang="zh-CN" dirty="0"/>
          </a:p>
          <a:p>
            <a:r>
              <a:rPr lang="zh-CN" altLang="en-US" dirty="0"/>
              <a:t>支持代数，逻辑，离散，连续和混合系统建模</a:t>
            </a:r>
            <a:r>
              <a:rPr lang="en-US" altLang="zh-CN" dirty="0"/>
              <a:t> </a:t>
            </a:r>
          </a:p>
          <a:p>
            <a:endParaRPr lang="zh-CN" altLang="en-US" dirty="0"/>
          </a:p>
        </p:txBody>
      </p:sp>
      <p:pic>
        <p:nvPicPr>
          <p:cNvPr id="4" name="Picture 3"/>
          <p:cNvPicPr>
            <a:picLocks noChangeAspect="1"/>
          </p:cNvPicPr>
          <p:nvPr/>
        </p:nvPicPr>
        <p:blipFill>
          <a:blip r:embed="rId2"/>
          <a:stretch>
            <a:fillRect/>
          </a:stretch>
        </p:blipFill>
        <p:spPr>
          <a:xfrm>
            <a:off x="5087888" y="3068961"/>
            <a:ext cx="6408712" cy="3149454"/>
          </a:xfrm>
          <a:prstGeom prst="rect">
            <a:avLst/>
          </a:prstGeom>
        </p:spPr>
      </p:pic>
      <p:pic>
        <p:nvPicPr>
          <p:cNvPr id="5" name="Picture 4"/>
          <p:cNvPicPr>
            <a:picLocks noChangeAspect="1"/>
          </p:cNvPicPr>
          <p:nvPr/>
        </p:nvPicPr>
        <p:blipFill>
          <a:blip r:embed="rId3"/>
          <a:stretch>
            <a:fillRect/>
          </a:stretch>
        </p:blipFill>
        <p:spPr>
          <a:xfrm>
            <a:off x="911424" y="4077072"/>
            <a:ext cx="4087467" cy="1259582"/>
          </a:xfrm>
          <a:prstGeom prst="rect">
            <a:avLst/>
          </a:prstGeom>
        </p:spPr>
      </p:pic>
    </p:spTree>
    <p:extLst>
      <p:ext uri="{BB962C8B-B14F-4D97-AF65-F5344CB8AC3E}">
        <p14:creationId xmlns:p14="http://schemas.microsoft.com/office/powerpoint/2010/main" val="332684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err="1"/>
              <a:t>Simscape</a:t>
            </a:r>
            <a:r>
              <a:rPr lang="en-US" altLang="zh-CN" b="1" dirty="0"/>
              <a:t>™</a:t>
            </a:r>
            <a:r>
              <a:rPr lang="zh-CN" altLang="en-US" b="1" dirty="0"/>
              <a:t> 模型</a:t>
            </a:r>
            <a:endParaRPr lang="zh-CN" altLang="en-US" b="1" dirty="0"/>
          </a:p>
        </p:txBody>
      </p:sp>
      <p:pic>
        <p:nvPicPr>
          <p:cNvPr id="4" name="Content Placeholder 3"/>
          <p:cNvPicPr>
            <a:picLocks noGrp="1" noChangeAspect="1"/>
          </p:cNvPicPr>
          <p:nvPr>
            <p:ph idx="1"/>
          </p:nvPr>
        </p:nvPicPr>
        <p:blipFill>
          <a:blip r:embed="rId2"/>
          <a:stretch>
            <a:fillRect/>
          </a:stretch>
        </p:blipFill>
        <p:spPr>
          <a:xfrm>
            <a:off x="1709926" y="1340768"/>
            <a:ext cx="8706554" cy="4861520"/>
          </a:xfrm>
          <a:prstGeom prst="rect">
            <a:avLst/>
          </a:prstGeom>
        </p:spPr>
      </p:pic>
    </p:spTree>
    <p:extLst>
      <p:ext uri="{BB962C8B-B14F-4D97-AF65-F5344CB8AC3E}">
        <p14:creationId xmlns:p14="http://schemas.microsoft.com/office/powerpoint/2010/main" val="762695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黑盒建模</a:t>
            </a:r>
            <a:r>
              <a:rPr lang="en-US" altLang="zh-CN" b="1" dirty="0"/>
              <a:t>---</a:t>
            </a:r>
            <a:r>
              <a:rPr lang="zh-CN" altLang="en-US" b="1" dirty="0"/>
              <a:t>系统辨识</a:t>
            </a:r>
          </a:p>
        </p:txBody>
      </p:sp>
      <p:pic>
        <p:nvPicPr>
          <p:cNvPr id="4" name="Content Placeholder 3"/>
          <p:cNvPicPr>
            <a:picLocks noGrp="1" noChangeAspect="1"/>
          </p:cNvPicPr>
          <p:nvPr>
            <p:ph idx="1"/>
          </p:nvPr>
        </p:nvPicPr>
        <p:blipFill>
          <a:blip r:embed="rId2"/>
          <a:stretch>
            <a:fillRect/>
          </a:stretch>
        </p:blipFill>
        <p:spPr>
          <a:xfrm>
            <a:off x="2279576" y="1700808"/>
            <a:ext cx="7272808" cy="1872208"/>
          </a:xfrm>
          <a:prstGeom prst="rect">
            <a:avLst/>
          </a:prstGeom>
        </p:spPr>
      </p:pic>
      <p:sp>
        <p:nvSpPr>
          <p:cNvPr id="5" name="Rectangle 4"/>
          <p:cNvSpPr/>
          <p:nvPr/>
        </p:nvSpPr>
        <p:spPr>
          <a:xfrm>
            <a:off x="3575720" y="4077072"/>
            <a:ext cx="6096000" cy="461665"/>
          </a:xfrm>
          <a:prstGeom prst="rect">
            <a:avLst/>
          </a:prstGeom>
        </p:spPr>
        <p:txBody>
          <a:bodyPr>
            <a:spAutoFit/>
          </a:bodyPr>
          <a:lstStyle/>
          <a:p>
            <a:r>
              <a:rPr lang="zh-CN" altLang="en-US" sz="2400" dirty="0"/>
              <a:t>基于测量数据辨识系统结构和参数 </a:t>
            </a:r>
          </a:p>
        </p:txBody>
      </p:sp>
    </p:spTree>
    <p:extLst>
      <p:ext uri="{BB962C8B-B14F-4D97-AF65-F5344CB8AC3E}">
        <p14:creationId xmlns:p14="http://schemas.microsoft.com/office/powerpoint/2010/main" val="174847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系统辨识流程</a:t>
            </a:r>
            <a:endParaRPr lang="zh-CN" altLang="en-US" dirty="0"/>
          </a:p>
        </p:txBody>
      </p:sp>
      <p:sp>
        <p:nvSpPr>
          <p:cNvPr id="3" name="Content Placeholder 2"/>
          <p:cNvSpPr>
            <a:spLocks noGrp="1"/>
          </p:cNvSpPr>
          <p:nvPr>
            <p:ph idx="1"/>
          </p:nvPr>
        </p:nvSpPr>
        <p:spPr>
          <a:xfrm>
            <a:off x="609602" y="1447800"/>
            <a:ext cx="10769600" cy="4648200"/>
          </a:xfrm>
        </p:spPr>
        <p:txBody>
          <a:bodyPr/>
          <a:lstStyle/>
          <a:p>
            <a:pPr marL="0" indent="0">
              <a:buNone/>
            </a:pPr>
            <a:endParaRPr lang="zh-CN" altLang="en-US" dirty="0"/>
          </a:p>
          <a:p>
            <a:r>
              <a:rPr lang="zh-CN" altLang="en-US" dirty="0"/>
              <a:t>收集正常工况下实验数据</a:t>
            </a:r>
            <a:endParaRPr lang="en-US" altLang="zh-CN" dirty="0"/>
          </a:p>
          <a:p>
            <a:endParaRPr lang="en-US" altLang="zh-CN" dirty="0"/>
          </a:p>
          <a:p>
            <a:r>
              <a:rPr lang="zh-CN" altLang="en-US" dirty="0"/>
              <a:t>估计模型结构和参数</a:t>
            </a:r>
            <a:endParaRPr lang="en-US" altLang="zh-CN" dirty="0"/>
          </a:p>
          <a:p>
            <a:endParaRPr lang="en-US" altLang="zh-CN" dirty="0"/>
          </a:p>
          <a:p>
            <a:r>
              <a:rPr lang="zh-CN" altLang="en-US" dirty="0"/>
              <a:t>验证模型</a:t>
            </a:r>
          </a:p>
        </p:txBody>
      </p:sp>
      <p:pic>
        <p:nvPicPr>
          <p:cNvPr id="4" name="Picture 3"/>
          <p:cNvPicPr>
            <a:picLocks noChangeAspect="1"/>
          </p:cNvPicPr>
          <p:nvPr/>
        </p:nvPicPr>
        <p:blipFill>
          <a:blip r:embed="rId2"/>
          <a:stretch>
            <a:fillRect/>
          </a:stretch>
        </p:blipFill>
        <p:spPr>
          <a:xfrm>
            <a:off x="6312024" y="1608705"/>
            <a:ext cx="3986100" cy="4392500"/>
          </a:xfrm>
          <a:prstGeom prst="rect">
            <a:avLst/>
          </a:prstGeom>
        </p:spPr>
      </p:pic>
    </p:spTree>
    <p:extLst>
      <p:ext uri="{BB962C8B-B14F-4D97-AF65-F5344CB8AC3E}">
        <p14:creationId xmlns:p14="http://schemas.microsoft.com/office/powerpoint/2010/main" val="179173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案例：直流电机模型</a:t>
            </a:r>
            <a:endParaRPr lang="zh-CN" altLang="en-US" dirty="0"/>
          </a:p>
        </p:txBody>
      </p:sp>
      <p:pic>
        <p:nvPicPr>
          <p:cNvPr id="5" name="Picture 4"/>
          <p:cNvPicPr>
            <a:picLocks noChangeAspect="1"/>
          </p:cNvPicPr>
          <p:nvPr/>
        </p:nvPicPr>
        <p:blipFill>
          <a:blip r:embed="rId2"/>
          <a:stretch>
            <a:fillRect/>
          </a:stretch>
        </p:blipFill>
        <p:spPr>
          <a:xfrm>
            <a:off x="8400256" y="3356992"/>
            <a:ext cx="2736304" cy="2981881"/>
          </a:xfrm>
          <a:prstGeom prst="rect">
            <a:avLst/>
          </a:prstGeom>
        </p:spPr>
      </p:pic>
      <p:sp>
        <p:nvSpPr>
          <p:cNvPr id="6" name="TextBox 5"/>
          <p:cNvSpPr txBox="1"/>
          <p:nvPr/>
        </p:nvSpPr>
        <p:spPr>
          <a:xfrm>
            <a:off x="4488524" y="2564904"/>
            <a:ext cx="1656184" cy="400110"/>
          </a:xfrm>
          <a:prstGeom prst="rect">
            <a:avLst/>
          </a:prstGeom>
          <a:noFill/>
        </p:spPr>
        <p:txBody>
          <a:bodyPr wrap="square" rtlCol="0">
            <a:spAutoFit/>
          </a:bodyPr>
          <a:lstStyle/>
          <a:p>
            <a:r>
              <a:rPr lang="zh-CN" altLang="en-US" sz="2000" dirty="0">
                <a:latin typeface="Arial" pitchFamily="34" charset="0"/>
                <a:cs typeface="Arial" pitchFamily="34" charset="0"/>
              </a:rPr>
              <a:t>物理系统</a:t>
            </a:r>
          </a:p>
        </p:txBody>
      </p:sp>
      <p:sp>
        <p:nvSpPr>
          <p:cNvPr id="7" name="TextBox 6"/>
          <p:cNvSpPr txBox="1"/>
          <p:nvPr/>
        </p:nvSpPr>
        <p:spPr>
          <a:xfrm>
            <a:off x="9084332" y="2564904"/>
            <a:ext cx="1368152" cy="400110"/>
          </a:xfrm>
          <a:prstGeom prst="rect">
            <a:avLst/>
          </a:prstGeom>
          <a:noFill/>
        </p:spPr>
        <p:txBody>
          <a:bodyPr wrap="square" rtlCol="0">
            <a:spAutoFit/>
          </a:bodyPr>
          <a:lstStyle/>
          <a:p>
            <a:r>
              <a:rPr lang="zh-CN" altLang="en-US" sz="2000" dirty="0">
                <a:latin typeface="Arial" pitchFamily="34" charset="0"/>
                <a:cs typeface="Arial" pitchFamily="34" charset="0"/>
              </a:rPr>
              <a:t>测量数据</a:t>
            </a:r>
          </a:p>
        </p:txBody>
      </p:sp>
      <p:sp>
        <p:nvSpPr>
          <p:cNvPr id="8" name="TextBox 7"/>
          <p:cNvSpPr txBox="1"/>
          <p:nvPr/>
        </p:nvSpPr>
        <p:spPr>
          <a:xfrm>
            <a:off x="695400" y="1268760"/>
            <a:ext cx="3528392" cy="1015663"/>
          </a:xfrm>
          <a:prstGeom prst="rect">
            <a:avLst/>
          </a:prstGeom>
          <a:noFill/>
        </p:spPr>
        <p:txBody>
          <a:bodyPr wrap="square" rtlCol="0">
            <a:spAutoFit/>
          </a:bodyPr>
          <a:lstStyle/>
          <a:p>
            <a:r>
              <a:rPr lang="zh-CN" altLang="en-US" sz="2000" dirty="0">
                <a:latin typeface="+mn-ea"/>
                <a:cs typeface="Arial" pitchFamily="34" charset="0"/>
              </a:rPr>
              <a:t>系统结构未知</a:t>
            </a:r>
            <a:endParaRPr lang="en-US" altLang="zh-CN" sz="2000" dirty="0">
              <a:latin typeface="+mn-ea"/>
              <a:cs typeface="Arial" pitchFamily="34" charset="0"/>
            </a:endParaRPr>
          </a:p>
          <a:p>
            <a:r>
              <a:rPr lang="zh-CN" altLang="en-US" sz="2000" dirty="0">
                <a:latin typeface="+mn-ea"/>
                <a:cs typeface="Arial" pitchFamily="34" charset="0"/>
              </a:rPr>
              <a:t>参数未知</a:t>
            </a:r>
            <a:endParaRPr lang="en-US" altLang="zh-CN" sz="2000" dirty="0">
              <a:latin typeface="+mn-ea"/>
              <a:cs typeface="Arial" pitchFamily="34" charset="0"/>
            </a:endParaRPr>
          </a:p>
          <a:p>
            <a:r>
              <a:rPr lang="zh-CN" altLang="en-US" sz="2000" dirty="0">
                <a:latin typeface="+mn-ea"/>
                <a:cs typeface="Arial" pitchFamily="34" charset="0"/>
              </a:rPr>
              <a:t>可以采集输入输出实验数据</a:t>
            </a:r>
          </a:p>
        </p:txBody>
      </p:sp>
      <p:pic>
        <p:nvPicPr>
          <p:cNvPr id="9" name="Picture 8"/>
          <p:cNvPicPr>
            <a:picLocks noChangeAspect="1"/>
          </p:cNvPicPr>
          <p:nvPr/>
        </p:nvPicPr>
        <p:blipFill>
          <a:blip r:embed="rId3"/>
          <a:stretch>
            <a:fillRect/>
          </a:stretch>
        </p:blipFill>
        <p:spPr>
          <a:xfrm>
            <a:off x="1487488" y="3014039"/>
            <a:ext cx="5955924" cy="3324834"/>
          </a:xfrm>
          <a:prstGeom prst="rect">
            <a:avLst/>
          </a:prstGeom>
        </p:spPr>
      </p:pic>
    </p:spTree>
    <p:extLst>
      <p:ext uri="{BB962C8B-B14F-4D97-AF65-F5344CB8AC3E}">
        <p14:creationId xmlns:p14="http://schemas.microsoft.com/office/powerpoint/2010/main" val="94554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System Identification App</a:t>
            </a:r>
            <a:endParaRPr lang="zh-CN" altLang="en-US" dirty="0"/>
          </a:p>
        </p:txBody>
      </p:sp>
      <p:sp>
        <p:nvSpPr>
          <p:cNvPr id="3" name="Content Placeholder 2"/>
          <p:cNvSpPr>
            <a:spLocks noGrp="1"/>
          </p:cNvSpPr>
          <p:nvPr>
            <p:ph idx="1"/>
          </p:nvPr>
        </p:nvSpPr>
        <p:spPr/>
        <p:txBody>
          <a:bodyPr/>
          <a:lstStyle/>
          <a:p>
            <a:pPr marL="0" indent="0">
              <a:buNone/>
            </a:pPr>
            <a:r>
              <a:rPr lang="zh-CN" altLang="en-US" dirty="0"/>
              <a:t>系统辨识工具箱</a:t>
            </a:r>
          </a:p>
        </p:txBody>
      </p:sp>
      <p:pic>
        <p:nvPicPr>
          <p:cNvPr id="5" name="Picture 4"/>
          <p:cNvPicPr>
            <a:picLocks noChangeAspect="1"/>
          </p:cNvPicPr>
          <p:nvPr/>
        </p:nvPicPr>
        <p:blipFill>
          <a:blip r:embed="rId2"/>
          <a:stretch>
            <a:fillRect/>
          </a:stretch>
        </p:blipFill>
        <p:spPr>
          <a:xfrm>
            <a:off x="2783632" y="1960349"/>
            <a:ext cx="6912768" cy="4259560"/>
          </a:xfrm>
          <a:prstGeom prst="rect">
            <a:avLst/>
          </a:prstGeom>
        </p:spPr>
      </p:pic>
    </p:spTree>
    <p:extLst>
      <p:ext uri="{BB962C8B-B14F-4D97-AF65-F5344CB8AC3E}">
        <p14:creationId xmlns:p14="http://schemas.microsoft.com/office/powerpoint/2010/main" val="248801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txBox="1">
            <a:spLocks/>
          </p:cNvSpPr>
          <p:nvPr/>
        </p:nvSpPr>
        <p:spPr>
          <a:xfrm>
            <a:off x="116165" y="6455830"/>
            <a:ext cx="6895666" cy="430979"/>
          </a:xfrm>
          <a:prstGeom prst="rect">
            <a:avLst/>
          </a:prstGeom>
        </p:spPr>
        <p:txBody>
          <a:bodyPr vert="horz" lIns="68411" tIns="34205" rIns="68411" bIns="34205" rtlCol="0">
            <a:normAutofit/>
          </a:bodyPr>
          <a:lstStyle>
            <a:lvl1pPr marL="0" indent="0" algn="l" defTabSz="916680" rtl="0" eaLnBrk="1" latinLnBrk="0" hangingPunct="1">
              <a:spcBef>
                <a:spcPct val="20000"/>
              </a:spcBef>
              <a:buClr>
                <a:schemeClr val="tx2"/>
              </a:buClr>
              <a:buSzPct val="75000"/>
              <a:buFont typeface="Wingdings" pitchFamily="2" charset="2"/>
              <a:buNone/>
              <a:defRPr kumimoji="1" sz="1604" b="1"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kumimoji="1"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kumimoji="1"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kumimoji="1"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kumimoji="1"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kumimoji="1"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kumimoji="1"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kumimoji="1"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kumimoji="1" sz="2005" kern="1200">
                <a:solidFill>
                  <a:schemeClr val="tx1">
                    <a:tint val="75000"/>
                  </a:schemeClr>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1" lang="en-US" sz="785"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2016 The MathWorks, Inc. MATLAB and Simulink are registered trademarks of The MathWorks, Inc. See </a:t>
            </a:r>
            <a:r>
              <a:rPr kumimoji="1" lang="en-US" sz="785" b="1" i="0" u="sng" strike="noStrike" kern="1200" cap="none" spc="0" normalizeH="0" baseline="0" noProof="0" dirty="0">
                <a:ln>
                  <a:noFill/>
                </a:ln>
                <a:solidFill>
                  <a:prstClr val="black"/>
                </a:solidFill>
                <a:effectLst/>
                <a:uLnTx/>
                <a:uFillTx/>
                <a:latin typeface="Arial" pitchFamily="34" charset="0"/>
                <a:ea typeface="+mn-ea"/>
                <a:cs typeface="Arial" pitchFamily="34" charset="0"/>
                <a:hlinkClick r:id="rId2"/>
              </a:rPr>
              <a:t>www.mathworks.com/trademarks</a:t>
            </a:r>
            <a:r>
              <a:rPr kumimoji="1" lang="en-US" sz="785"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for a list of additional trademarks. Other product or brand names may be trademarks or registered trademarks of their respective holders.</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endParaRPr kumimoji="1" lang="en-US" sz="1197"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pic>
        <p:nvPicPr>
          <p:cNvPr id="7" name="Picture 2" descr="C:\Users\skozola\AppData\Local\Temp\wzb27e\MWlogo_taglineLG_fullcolor_blue\09_MW_logo_tagline_CMYK_LG.jpg"/>
          <p:cNvPicPr>
            <a:picLocks noChangeAspect="1" noChangeArrowheads="1"/>
          </p:cNvPicPr>
          <p:nvPr/>
        </p:nvPicPr>
        <p:blipFill>
          <a:blip r:embed="rId3" cstate="print"/>
          <a:srcRect/>
          <a:stretch>
            <a:fillRect/>
          </a:stretch>
        </p:blipFill>
        <p:spPr bwMode="auto">
          <a:xfrm>
            <a:off x="116165" y="764705"/>
            <a:ext cx="2643557" cy="576064"/>
          </a:xfrm>
          <a:prstGeom prst="rect">
            <a:avLst/>
          </a:prstGeom>
          <a:noFill/>
        </p:spPr>
      </p:pic>
      <p:sp>
        <p:nvSpPr>
          <p:cNvPr id="11" name="TextBox 10"/>
          <p:cNvSpPr txBox="1"/>
          <p:nvPr/>
        </p:nvSpPr>
        <p:spPr>
          <a:xfrm>
            <a:off x="8612472" y="3782543"/>
            <a:ext cx="17359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sng" strike="noStrike" kern="1200" cap="none" spc="0" normalizeH="0" baseline="0" noProof="0" dirty="0">
                <a:ln>
                  <a:noFill/>
                </a:ln>
                <a:solidFill>
                  <a:srgbClr val="0D78C9"/>
                </a:solidFill>
                <a:effectLst/>
                <a:uLnTx/>
                <a:uFillTx/>
                <a:latin typeface="Arial" pitchFamily="34" charset="0"/>
                <a:ea typeface="黑体" panose="02010609060101010101" pitchFamily="49" charset="-122"/>
                <a:cs typeface="Arial" pitchFamily="34" charset="0"/>
              </a:rPr>
              <a:t>MATLAB</a:t>
            </a:r>
            <a:endParaRPr kumimoji="0" lang="zh-CN" altLang="en-US" sz="2800" b="1" i="0" u="sng" strike="noStrike" kern="1200" cap="none" spc="0" normalizeH="0" baseline="0" noProof="0" dirty="0">
              <a:ln>
                <a:noFill/>
              </a:ln>
              <a:solidFill>
                <a:srgbClr val="0D78C9"/>
              </a:solidFill>
              <a:effectLst/>
              <a:uLnTx/>
              <a:uFillTx/>
              <a:latin typeface="Arial" pitchFamily="34" charset="0"/>
              <a:ea typeface="黑体" panose="02010609060101010101" pitchFamily="49" charset="-122"/>
              <a:cs typeface="Arial" pitchFamily="34" charset="0"/>
            </a:endParaRPr>
          </a:p>
        </p:txBody>
      </p:sp>
      <p:sp>
        <p:nvSpPr>
          <p:cNvPr id="12" name="Title 2"/>
          <p:cNvSpPr txBox="1">
            <a:spLocks/>
          </p:cNvSpPr>
          <p:nvPr/>
        </p:nvSpPr>
        <p:spPr>
          <a:xfrm>
            <a:off x="407368" y="1428161"/>
            <a:ext cx="7277026" cy="1937719"/>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3200" b="0" kern="1200">
                <a:solidFill>
                  <a:schemeClr val="tx2"/>
                </a:solidFill>
                <a:latin typeface="Arial" pitchFamily="34" charset="0"/>
                <a:ea typeface="+mj-ea"/>
                <a:cs typeface="Arial" pitchFamily="34" charset="0"/>
              </a:defRPr>
            </a:lvl1pPr>
          </a:lstStyle>
          <a:p>
            <a:pPr marL="0" marR="0" lvl="0" indent="0" algn="ctr" defTabSz="91668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srgbClr val="D27809"/>
                </a:solidFill>
                <a:effectLst/>
                <a:uLnTx/>
                <a:uFillTx/>
                <a:latin typeface="Arial" pitchFamily="34" charset="0"/>
                <a:ea typeface="黑体" panose="02010609060101010101" pitchFamily="49" charset="-122"/>
                <a:cs typeface="Arial" pitchFamily="34" charset="0"/>
              </a:rPr>
              <a:t>扫描右侧二维码，关注</a:t>
            </a:r>
            <a:endParaRPr kumimoji="0" lang="en-US" altLang="zh-CN" sz="2800" b="0" i="0" u="none" strike="noStrike" kern="1200" cap="none" spc="0" normalizeH="0" baseline="0" noProof="0" dirty="0">
              <a:ln>
                <a:noFill/>
              </a:ln>
              <a:solidFill>
                <a:srgbClr val="D27809"/>
              </a:solidFill>
              <a:effectLst/>
              <a:uLnTx/>
              <a:uFillTx/>
              <a:latin typeface="Arial" pitchFamily="34" charset="0"/>
              <a:ea typeface="黑体" panose="02010609060101010101" pitchFamily="49" charset="-122"/>
              <a:cs typeface="Arial" pitchFamily="34" charset="0"/>
            </a:endParaRPr>
          </a:p>
          <a:p>
            <a:pPr marL="0" marR="0" lvl="0" indent="0" algn="ctr" defTabSz="916680" rtl="0" eaLnBrk="1" fontAlgn="auto" latinLnBrk="0" hangingPunct="1">
              <a:lnSpc>
                <a:spcPct val="15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176DAD"/>
                </a:solidFill>
                <a:effectLst/>
                <a:uLnTx/>
                <a:uFillTx/>
                <a:latin typeface="Arial" pitchFamily="34" charset="0"/>
                <a:ea typeface="黑体" panose="02010609060101010101" pitchFamily="49" charset="-122"/>
                <a:cs typeface="Arial" pitchFamily="34" charset="0"/>
              </a:rPr>
              <a:t>MATLAB</a:t>
            </a:r>
            <a:r>
              <a:rPr kumimoji="0" lang="zh-CN" altLang="en-US" sz="3200" b="1" i="0" u="none" strike="noStrike" kern="1200" cap="none" spc="0" normalizeH="0" baseline="0" noProof="0" dirty="0">
                <a:ln>
                  <a:noFill/>
                </a:ln>
                <a:solidFill>
                  <a:srgbClr val="176DAD"/>
                </a:solidFill>
                <a:effectLst/>
                <a:uLnTx/>
                <a:uFillTx/>
                <a:latin typeface="Arial" pitchFamily="34" charset="0"/>
                <a:ea typeface="黑体" panose="02010609060101010101" pitchFamily="49" charset="-122"/>
                <a:cs typeface="Arial" pitchFamily="34" charset="0"/>
              </a:rPr>
              <a:t>官方微信公众号</a:t>
            </a:r>
            <a:endParaRPr kumimoji="0" lang="en-US" altLang="zh-CN" sz="3200" b="1" i="0" u="none" strike="noStrike" kern="1200" cap="none" spc="0" normalizeH="0" baseline="0" noProof="0" dirty="0">
              <a:ln>
                <a:noFill/>
              </a:ln>
              <a:solidFill>
                <a:srgbClr val="176DAD"/>
              </a:solidFill>
              <a:effectLst/>
              <a:uLnTx/>
              <a:uFillTx/>
              <a:latin typeface="Arial" pitchFamily="34" charset="0"/>
              <a:ea typeface="黑体" panose="02010609060101010101" pitchFamily="49" charset="-122"/>
              <a:cs typeface="Arial" pitchFamily="34" charset="0"/>
            </a:endParaRPr>
          </a:p>
          <a:p>
            <a:pPr marL="0" marR="0" lvl="0" indent="0" algn="ctr" defTabSz="91668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D27809"/>
              </a:solidFill>
              <a:effectLst/>
              <a:uLnTx/>
              <a:uFillTx/>
              <a:latin typeface="Arial" pitchFamily="34" charset="0"/>
              <a:ea typeface="+mj-ea"/>
              <a:cs typeface="Arial" pitchFamily="34" charset="0"/>
            </a:endParaRPr>
          </a:p>
        </p:txBody>
      </p:sp>
      <p:pic>
        <p:nvPicPr>
          <p:cNvPr id="2" name="Picture 1"/>
          <p:cNvPicPr>
            <a:picLocks noChangeAspect="1"/>
          </p:cNvPicPr>
          <p:nvPr/>
        </p:nvPicPr>
        <p:blipFill>
          <a:blip r:embed="rId4"/>
          <a:stretch>
            <a:fillRect/>
          </a:stretch>
        </p:blipFill>
        <p:spPr>
          <a:xfrm>
            <a:off x="8305800" y="1143000"/>
            <a:ext cx="2532541" cy="2516512"/>
          </a:xfrm>
          <a:prstGeom prst="rect">
            <a:avLst/>
          </a:prstGeom>
        </p:spPr>
      </p:pic>
    </p:spTree>
    <p:extLst>
      <p:ext uri="{BB962C8B-B14F-4D97-AF65-F5344CB8AC3E}">
        <p14:creationId xmlns:p14="http://schemas.microsoft.com/office/powerpoint/2010/main" val="3113854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数据导入</a:t>
            </a:r>
          </a:p>
        </p:txBody>
      </p:sp>
      <p:pic>
        <p:nvPicPr>
          <p:cNvPr id="4" name="Content Placeholder 3"/>
          <p:cNvPicPr>
            <a:picLocks noGrp="1" noChangeAspect="1"/>
          </p:cNvPicPr>
          <p:nvPr>
            <p:ph idx="1"/>
          </p:nvPr>
        </p:nvPicPr>
        <p:blipFill>
          <a:blip r:embed="rId2"/>
          <a:stretch>
            <a:fillRect/>
          </a:stretch>
        </p:blipFill>
        <p:spPr>
          <a:xfrm>
            <a:off x="1991544" y="1268760"/>
            <a:ext cx="7895279" cy="4800600"/>
          </a:xfrm>
          <a:prstGeom prst="rect">
            <a:avLst/>
          </a:prstGeom>
        </p:spPr>
      </p:pic>
    </p:spTree>
    <p:extLst>
      <p:ext uri="{BB962C8B-B14F-4D97-AF65-F5344CB8AC3E}">
        <p14:creationId xmlns:p14="http://schemas.microsoft.com/office/powerpoint/2010/main" val="388679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数据预处理</a:t>
            </a:r>
          </a:p>
        </p:txBody>
      </p:sp>
      <p:pic>
        <p:nvPicPr>
          <p:cNvPr id="4" name="Content Placeholder 3"/>
          <p:cNvPicPr>
            <a:picLocks noGrp="1" noChangeAspect="1"/>
          </p:cNvPicPr>
          <p:nvPr>
            <p:ph idx="1"/>
          </p:nvPr>
        </p:nvPicPr>
        <p:blipFill>
          <a:blip r:embed="rId2"/>
          <a:stretch>
            <a:fillRect/>
          </a:stretch>
        </p:blipFill>
        <p:spPr>
          <a:xfrm>
            <a:off x="1824806" y="1556792"/>
            <a:ext cx="8339192" cy="4648200"/>
          </a:xfrm>
          <a:prstGeom prst="rect">
            <a:avLst/>
          </a:prstGeom>
        </p:spPr>
      </p:pic>
    </p:spTree>
    <p:extLst>
      <p:ext uri="{BB962C8B-B14F-4D97-AF65-F5344CB8AC3E}">
        <p14:creationId xmlns:p14="http://schemas.microsoft.com/office/powerpoint/2010/main" val="3164007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估计及验证数据</a:t>
            </a:r>
          </a:p>
        </p:txBody>
      </p:sp>
      <p:pic>
        <p:nvPicPr>
          <p:cNvPr id="4" name="Content Placeholder 3"/>
          <p:cNvPicPr>
            <a:picLocks noGrp="1" noChangeAspect="1"/>
          </p:cNvPicPr>
          <p:nvPr>
            <p:ph idx="1"/>
          </p:nvPr>
        </p:nvPicPr>
        <p:blipFill>
          <a:blip r:embed="rId2"/>
          <a:stretch>
            <a:fillRect/>
          </a:stretch>
        </p:blipFill>
        <p:spPr>
          <a:xfrm>
            <a:off x="1468109" y="1556792"/>
            <a:ext cx="9052585" cy="4648200"/>
          </a:xfrm>
          <a:prstGeom prst="rect">
            <a:avLst/>
          </a:prstGeom>
        </p:spPr>
      </p:pic>
    </p:spTree>
    <p:extLst>
      <p:ext uri="{BB962C8B-B14F-4D97-AF65-F5344CB8AC3E}">
        <p14:creationId xmlns:p14="http://schemas.microsoft.com/office/powerpoint/2010/main" val="408843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系统辨识</a:t>
            </a:r>
          </a:p>
        </p:txBody>
      </p:sp>
      <p:pic>
        <p:nvPicPr>
          <p:cNvPr id="4" name="Content Placeholder 3"/>
          <p:cNvPicPr>
            <a:picLocks noGrp="1" noChangeAspect="1"/>
          </p:cNvPicPr>
          <p:nvPr>
            <p:ph idx="1"/>
          </p:nvPr>
        </p:nvPicPr>
        <p:blipFill>
          <a:blip r:embed="rId2"/>
          <a:stretch>
            <a:fillRect/>
          </a:stretch>
        </p:blipFill>
        <p:spPr>
          <a:xfrm>
            <a:off x="2466010" y="1412776"/>
            <a:ext cx="7056784" cy="4662001"/>
          </a:xfrm>
          <a:prstGeom prst="rect">
            <a:avLst/>
          </a:prstGeom>
        </p:spPr>
      </p:pic>
    </p:spTree>
    <p:extLst>
      <p:ext uri="{BB962C8B-B14F-4D97-AF65-F5344CB8AC3E}">
        <p14:creationId xmlns:p14="http://schemas.microsoft.com/office/powerpoint/2010/main" val="391522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结果分析</a:t>
            </a:r>
          </a:p>
        </p:txBody>
      </p:sp>
      <p:pic>
        <p:nvPicPr>
          <p:cNvPr id="4" name="Content Placeholder 3"/>
          <p:cNvPicPr>
            <a:picLocks noGrp="1" noChangeAspect="1"/>
          </p:cNvPicPr>
          <p:nvPr>
            <p:ph idx="1"/>
          </p:nvPr>
        </p:nvPicPr>
        <p:blipFill>
          <a:blip r:embed="rId2"/>
          <a:stretch>
            <a:fillRect/>
          </a:stretch>
        </p:blipFill>
        <p:spPr>
          <a:xfrm>
            <a:off x="2101096" y="1600200"/>
            <a:ext cx="7786608" cy="4648200"/>
          </a:xfrm>
          <a:prstGeom prst="rect">
            <a:avLst/>
          </a:prstGeom>
        </p:spPr>
      </p:pic>
    </p:spTree>
    <p:extLst>
      <p:ext uri="{BB962C8B-B14F-4D97-AF65-F5344CB8AC3E}">
        <p14:creationId xmlns:p14="http://schemas.microsoft.com/office/powerpoint/2010/main" val="4015269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导出模型</a:t>
            </a:r>
          </a:p>
        </p:txBody>
      </p:sp>
      <p:pic>
        <p:nvPicPr>
          <p:cNvPr id="4" name="Content Placeholder 3"/>
          <p:cNvPicPr>
            <a:picLocks noGrp="1" noChangeAspect="1"/>
          </p:cNvPicPr>
          <p:nvPr>
            <p:ph idx="1"/>
          </p:nvPr>
        </p:nvPicPr>
        <p:blipFill>
          <a:blip r:embed="rId2"/>
          <a:stretch>
            <a:fillRect/>
          </a:stretch>
        </p:blipFill>
        <p:spPr>
          <a:xfrm>
            <a:off x="1990228" y="1600200"/>
            <a:ext cx="8008344" cy="4648200"/>
          </a:xfrm>
          <a:prstGeom prst="rect">
            <a:avLst/>
          </a:prstGeom>
        </p:spPr>
      </p:pic>
    </p:spTree>
    <p:extLst>
      <p:ext uri="{BB962C8B-B14F-4D97-AF65-F5344CB8AC3E}">
        <p14:creationId xmlns:p14="http://schemas.microsoft.com/office/powerpoint/2010/main" val="404582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灰盒建模</a:t>
            </a:r>
            <a:r>
              <a:rPr lang="en-US" altLang="zh-CN" b="1" dirty="0"/>
              <a:t>---</a:t>
            </a:r>
            <a:r>
              <a:rPr lang="zh-CN" altLang="en-US" b="1" dirty="0"/>
              <a:t>参数估计</a:t>
            </a:r>
          </a:p>
        </p:txBody>
      </p:sp>
      <p:sp>
        <p:nvSpPr>
          <p:cNvPr id="3" name="Content Placeholder 2"/>
          <p:cNvSpPr>
            <a:spLocks noGrp="1"/>
          </p:cNvSpPr>
          <p:nvPr>
            <p:ph idx="1"/>
          </p:nvPr>
        </p:nvSpPr>
        <p:spPr/>
        <p:txBody>
          <a:bodyPr/>
          <a:lstStyle/>
          <a:p>
            <a:pPr marL="0" indent="0">
              <a:buNone/>
            </a:pPr>
            <a:r>
              <a:rPr lang="zh-CN" altLang="en-US" dirty="0"/>
              <a:t>通过参数估计求解难以测量的参数</a:t>
            </a:r>
            <a:endParaRPr lang="en-US" altLang="zh-CN" dirty="0"/>
          </a:p>
          <a:p>
            <a:endParaRPr lang="en-US" altLang="zh-CN" dirty="0"/>
          </a:p>
          <a:p>
            <a:pPr marL="0" indent="0">
              <a:buNone/>
            </a:pPr>
            <a:r>
              <a:rPr lang="en-US" altLang="zh-CN" dirty="0"/>
              <a:t>                    </a:t>
            </a:r>
            <a:r>
              <a:rPr lang="zh-CN" altLang="en-US" dirty="0"/>
              <a:t>质量及弹簧常数易于测量                  阻尼系数难以测量</a:t>
            </a:r>
          </a:p>
        </p:txBody>
      </p:sp>
      <p:pic>
        <p:nvPicPr>
          <p:cNvPr id="4" name="Picture 3"/>
          <p:cNvPicPr>
            <a:picLocks noChangeAspect="1"/>
          </p:cNvPicPr>
          <p:nvPr/>
        </p:nvPicPr>
        <p:blipFill>
          <a:blip r:embed="rId2"/>
          <a:stretch>
            <a:fillRect/>
          </a:stretch>
        </p:blipFill>
        <p:spPr>
          <a:xfrm>
            <a:off x="2567608" y="2996952"/>
            <a:ext cx="7382272" cy="3541157"/>
          </a:xfrm>
          <a:prstGeom prst="rect">
            <a:avLst/>
          </a:prstGeom>
        </p:spPr>
      </p:pic>
    </p:spTree>
    <p:extLst>
      <p:ext uri="{BB962C8B-B14F-4D97-AF65-F5344CB8AC3E}">
        <p14:creationId xmlns:p14="http://schemas.microsoft.com/office/powerpoint/2010/main" val="336252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Simulink® Design Optimization™ </a:t>
            </a:r>
            <a:endParaRPr lang="zh-CN" altLang="en-US" dirty="0"/>
          </a:p>
        </p:txBody>
      </p:sp>
      <p:pic>
        <p:nvPicPr>
          <p:cNvPr id="4" name="Content Placeholder 3"/>
          <p:cNvPicPr>
            <a:picLocks noGrp="1" noChangeAspect="1"/>
          </p:cNvPicPr>
          <p:nvPr>
            <p:ph idx="1"/>
          </p:nvPr>
        </p:nvPicPr>
        <p:blipFill>
          <a:blip r:embed="rId2"/>
          <a:stretch>
            <a:fillRect/>
          </a:stretch>
        </p:blipFill>
        <p:spPr>
          <a:xfrm>
            <a:off x="1703512" y="1700808"/>
            <a:ext cx="3456384" cy="4269046"/>
          </a:xfrm>
          <a:prstGeom prst="rect">
            <a:avLst/>
          </a:prstGeom>
        </p:spPr>
      </p:pic>
      <p:sp>
        <p:nvSpPr>
          <p:cNvPr id="5" name="TextBox 4"/>
          <p:cNvSpPr txBox="1"/>
          <p:nvPr/>
        </p:nvSpPr>
        <p:spPr>
          <a:xfrm>
            <a:off x="7536160" y="2250281"/>
            <a:ext cx="2333846" cy="3170099"/>
          </a:xfrm>
          <a:prstGeom prst="rect">
            <a:avLst/>
          </a:prstGeom>
          <a:noFill/>
        </p:spPr>
        <p:txBody>
          <a:bodyPr wrap="square" rtlCol="0">
            <a:spAutoFit/>
          </a:bodyPr>
          <a:lstStyle/>
          <a:p>
            <a:r>
              <a:rPr lang="zh-CN" altLang="en-US" sz="2000" dirty="0">
                <a:latin typeface="Arial" pitchFamily="34" charset="0"/>
                <a:cs typeface="Arial" pitchFamily="34" charset="0"/>
              </a:rPr>
              <a:t>优化类型</a:t>
            </a:r>
            <a:endParaRPr lang="en-US" altLang="zh-CN" sz="2000" dirty="0">
              <a:latin typeface="Arial" pitchFamily="34" charset="0"/>
              <a:cs typeface="Arial" pitchFamily="34" charset="0"/>
            </a:endParaRPr>
          </a:p>
          <a:p>
            <a:pPr marL="342900" indent="-342900">
              <a:buFont typeface="Wingdings" panose="05000000000000000000" pitchFamily="2" charset="2"/>
              <a:buChar char="Ø"/>
            </a:pPr>
            <a:r>
              <a:rPr lang="zh-CN" altLang="en-US" sz="2000" dirty="0">
                <a:latin typeface="Arial" pitchFamily="34" charset="0"/>
                <a:cs typeface="Arial" pitchFamily="34" charset="0"/>
              </a:rPr>
              <a:t>参数优化</a:t>
            </a:r>
            <a:endParaRPr lang="en-US" altLang="zh-CN" sz="2000" dirty="0">
              <a:latin typeface="Arial" pitchFamily="34" charset="0"/>
              <a:cs typeface="Arial" pitchFamily="34" charset="0"/>
            </a:endParaRPr>
          </a:p>
          <a:p>
            <a:r>
              <a:rPr lang="zh-CN" altLang="en-US" sz="2000" dirty="0">
                <a:latin typeface="Arial" pitchFamily="34" charset="0"/>
                <a:cs typeface="Arial" pitchFamily="34" charset="0"/>
              </a:rPr>
              <a:t>采集实验数据</a:t>
            </a:r>
            <a:endParaRPr lang="en-US" altLang="zh-CN" sz="2000" dirty="0">
              <a:latin typeface="Arial" pitchFamily="34" charset="0"/>
              <a:cs typeface="Arial" pitchFamily="34" charset="0"/>
            </a:endParaRPr>
          </a:p>
          <a:p>
            <a:r>
              <a:rPr lang="zh-CN" altLang="en-US" sz="2000" dirty="0">
                <a:latin typeface="Arial" pitchFamily="34" charset="0"/>
                <a:cs typeface="Arial" pitchFamily="34" charset="0"/>
              </a:rPr>
              <a:t>基于实验数据优化模型参数</a:t>
            </a:r>
            <a:endParaRPr lang="en-US" altLang="zh-CN" sz="2000" dirty="0">
              <a:latin typeface="Arial" pitchFamily="34" charset="0"/>
              <a:cs typeface="Arial" pitchFamily="34" charset="0"/>
            </a:endParaRPr>
          </a:p>
          <a:p>
            <a:endParaRPr lang="en-US" altLang="zh-CN" sz="2000" dirty="0">
              <a:latin typeface="Arial" pitchFamily="34" charset="0"/>
              <a:cs typeface="Arial" pitchFamily="34" charset="0"/>
            </a:endParaRPr>
          </a:p>
          <a:p>
            <a:pPr marL="342900" indent="-342900">
              <a:buFont typeface="Wingdings" panose="05000000000000000000" pitchFamily="2" charset="2"/>
              <a:buChar char="Ø"/>
            </a:pPr>
            <a:r>
              <a:rPr lang="zh-CN" altLang="en-US" sz="2000" dirty="0">
                <a:latin typeface="Arial" pitchFamily="34" charset="0"/>
                <a:cs typeface="Arial" pitchFamily="34" charset="0"/>
              </a:rPr>
              <a:t>响应优化</a:t>
            </a:r>
            <a:endParaRPr lang="en-US" altLang="zh-CN" sz="2000" dirty="0">
              <a:latin typeface="Arial" pitchFamily="34" charset="0"/>
              <a:cs typeface="Arial" pitchFamily="34" charset="0"/>
            </a:endParaRPr>
          </a:p>
          <a:p>
            <a:r>
              <a:rPr lang="zh-CN" altLang="en-US" sz="2000" dirty="0">
                <a:latin typeface="Arial" pitchFamily="34" charset="0"/>
                <a:cs typeface="Arial" pitchFamily="34" charset="0"/>
              </a:rPr>
              <a:t>定义设计目标</a:t>
            </a:r>
            <a:endParaRPr lang="en-US" altLang="zh-CN" sz="2000" dirty="0">
              <a:latin typeface="Arial" pitchFamily="34" charset="0"/>
              <a:cs typeface="Arial" pitchFamily="34" charset="0"/>
            </a:endParaRPr>
          </a:p>
          <a:p>
            <a:r>
              <a:rPr lang="zh-CN" altLang="en-US" sz="2000" dirty="0">
                <a:latin typeface="Arial" pitchFamily="34" charset="0"/>
                <a:cs typeface="Arial" pitchFamily="34" charset="0"/>
              </a:rPr>
              <a:t>基于设计目标优化模型参数</a:t>
            </a:r>
            <a:endParaRPr lang="en-US" altLang="zh-CN" sz="2000" dirty="0">
              <a:latin typeface="Arial" pitchFamily="34" charset="0"/>
              <a:cs typeface="Arial" pitchFamily="34" charset="0"/>
            </a:endParaRPr>
          </a:p>
        </p:txBody>
      </p:sp>
    </p:spTree>
    <p:extLst>
      <p:ext uri="{BB962C8B-B14F-4D97-AF65-F5344CB8AC3E}">
        <p14:creationId xmlns:p14="http://schemas.microsoft.com/office/powerpoint/2010/main" val="37178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参数估计</a:t>
            </a:r>
          </a:p>
        </p:txBody>
      </p:sp>
      <p:pic>
        <p:nvPicPr>
          <p:cNvPr id="4" name="Content Placeholder 3"/>
          <p:cNvPicPr>
            <a:picLocks noGrp="1" noChangeAspect="1"/>
          </p:cNvPicPr>
          <p:nvPr>
            <p:ph idx="1"/>
          </p:nvPr>
        </p:nvPicPr>
        <p:blipFill>
          <a:blip r:embed="rId2"/>
          <a:stretch>
            <a:fillRect/>
          </a:stretch>
        </p:blipFill>
        <p:spPr>
          <a:xfrm>
            <a:off x="2249986" y="1268760"/>
            <a:ext cx="7488832" cy="5077544"/>
          </a:xfrm>
          <a:prstGeom prst="rect">
            <a:avLst/>
          </a:prstGeom>
        </p:spPr>
      </p:pic>
    </p:spTree>
    <p:extLst>
      <p:ext uri="{BB962C8B-B14F-4D97-AF65-F5344CB8AC3E}">
        <p14:creationId xmlns:p14="http://schemas.microsoft.com/office/powerpoint/2010/main" val="1233729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估计结果</a:t>
            </a:r>
          </a:p>
        </p:txBody>
      </p:sp>
      <p:pic>
        <p:nvPicPr>
          <p:cNvPr id="4" name="Content Placeholder 3"/>
          <p:cNvPicPr>
            <a:picLocks noGrp="1" noChangeAspect="1"/>
          </p:cNvPicPr>
          <p:nvPr>
            <p:ph idx="1"/>
          </p:nvPr>
        </p:nvPicPr>
        <p:blipFill>
          <a:blip r:embed="rId2"/>
          <a:stretch>
            <a:fillRect/>
          </a:stretch>
        </p:blipFill>
        <p:spPr>
          <a:xfrm>
            <a:off x="139265" y="1582134"/>
            <a:ext cx="4939018" cy="4890444"/>
          </a:xfrm>
          <a:prstGeom prst="rect">
            <a:avLst/>
          </a:prstGeom>
        </p:spPr>
      </p:pic>
      <p:pic>
        <p:nvPicPr>
          <p:cNvPr id="5" name="Picture 4"/>
          <p:cNvPicPr>
            <a:picLocks noChangeAspect="1"/>
          </p:cNvPicPr>
          <p:nvPr/>
        </p:nvPicPr>
        <p:blipFill>
          <a:blip r:embed="rId3"/>
          <a:stretch>
            <a:fillRect/>
          </a:stretch>
        </p:blipFill>
        <p:spPr>
          <a:xfrm>
            <a:off x="4376239" y="1740782"/>
            <a:ext cx="4208065" cy="4896544"/>
          </a:xfrm>
          <a:prstGeom prst="rect">
            <a:avLst/>
          </a:prstGeom>
        </p:spPr>
      </p:pic>
      <p:sp>
        <p:nvSpPr>
          <p:cNvPr id="6" name="TextBox 5"/>
          <p:cNvSpPr txBox="1"/>
          <p:nvPr/>
        </p:nvSpPr>
        <p:spPr>
          <a:xfrm>
            <a:off x="2063552" y="1127525"/>
            <a:ext cx="1944216" cy="400110"/>
          </a:xfrm>
          <a:prstGeom prst="rect">
            <a:avLst/>
          </a:prstGeom>
          <a:noFill/>
        </p:spPr>
        <p:txBody>
          <a:bodyPr wrap="square" rtlCol="0">
            <a:spAutoFit/>
          </a:bodyPr>
          <a:lstStyle/>
          <a:p>
            <a:r>
              <a:rPr lang="zh-CN" altLang="en-US" sz="2000" dirty="0">
                <a:latin typeface="Arial" pitchFamily="34" charset="0"/>
                <a:cs typeface="Arial" pitchFamily="34" charset="0"/>
              </a:rPr>
              <a:t>     优化过程</a:t>
            </a:r>
          </a:p>
        </p:txBody>
      </p:sp>
      <p:sp>
        <p:nvSpPr>
          <p:cNvPr id="7" name="TextBox 6"/>
          <p:cNvSpPr txBox="1"/>
          <p:nvPr/>
        </p:nvSpPr>
        <p:spPr>
          <a:xfrm>
            <a:off x="5807968" y="1132383"/>
            <a:ext cx="1584176" cy="400110"/>
          </a:xfrm>
          <a:prstGeom prst="rect">
            <a:avLst/>
          </a:prstGeom>
          <a:noFill/>
        </p:spPr>
        <p:txBody>
          <a:bodyPr wrap="square" rtlCol="0">
            <a:spAutoFit/>
          </a:bodyPr>
          <a:lstStyle/>
          <a:p>
            <a:r>
              <a:rPr lang="zh-CN" altLang="en-US" sz="2000" dirty="0">
                <a:latin typeface="Arial" pitchFamily="34" charset="0"/>
                <a:cs typeface="Arial" pitchFamily="34" charset="0"/>
              </a:rPr>
              <a:t>仿真结果</a:t>
            </a:r>
          </a:p>
        </p:txBody>
      </p:sp>
      <p:pic>
        <p:nvPicPr>
          <p:cNvPr id="8" name="Picture 7"/>
          <p:cNvPicPr>
            <a:picLocks noChangeAspect="1"/>
          </p:cNvPicPr>
          <p:nvPr/>
        </p:nvPicPr>
        <p:blipFill>
          <a:blip r:embed="rId4"/>
          <a:stretch>
            <a:fillRect/>
          </a:stretch>
        </p:blipFill>
        <p:spPr>
          <a:xfrm>
            <a:off x="8289578" y="2298067"/>
            <a:ext cx="3867568" cy="3458577"/>
          </a:xfrm>
          <a:prstGeom prst="rect">
            <a:avLst/>
          </a:prstGeom>
        </p:spPr>
      </p:pic>
      <p:sp>
        <p:nvSpPr>
          <p:cNvPr id="9" name="TextBox 8"/>
          <p:cNvSpPr txBox="1"/>
          <p:nvPr/>
        </p:nvSpPr>
        <p:spPr>
          <a:xfrm>
            <a:off x="9315257" y="2018584"/>
            <a:ext cx="1512168" cy="400110"/>
          </a:xfrm>
          <a:prstGeom prst="rect">
            <a:avLst/>
          </a:prstGeom>
          <a:noFill/>
        </p:spPr>
        <p:txBody>
          <a:bodyPr wrap="square" rtlCol="0">
            <a:spAutoFit/>
          </a:bodyPr>
          <a:lstStyle/>
          <a:p>
            <a:r>
              <a:rPr lang="zh-CN" altLang="en-US" sz="2000" dirty="0">
                <a:latin typeface="Arial" pitchFamily="34" charset="0"/>
                <a:cs typeface="Arial" pitchFamily="34" charset="0"/>
              </a:rPr>
              <a:t>  估计参数 </a:t>
            </a:r>
          </a:p>
        </p:txBody>
      </p:sp>
      <p:sp>
        <p:nvSpPr>
          <p:cNvPr id="3" name="TextBox 2"/>
          <p:cNvSpPr txBox="1"/>
          <p:nvPr/>
        </p:nvSpPr>
        <p:spPr>
          <a:xfrm>
            <a:off x="8935673" y="5229200"/>
            <a:ext cx="2808312" cy="707886"/>
          </a:xfrm>
          <a:prstGeom prst="rect">
            <a:avLst/>
          </a:prstGeom>
          <a:noFill/>
        </p:spPr>
        <p:txBody>
          <a:bodyPr wrap="square" rtlCol="0">
            <a:spAutoFit/>
          </a:bodyPr>
          <a:lstStyle/>
          <a:p>
            <a:r>
              <a:rPr lang="zh-CN" altLang="en-US" sz="2000" dirty="0">
                <a:latin typeface="Arial" pitchFamily="34" charset="0"/>
                <a:cs typeface="Arial" pitchFamily="34" charset="0"/>
              </a:rPr>
              <a:t>参数自动更新到</a:t>
            </a:r>
            <a:endParaRPr lang="en-US" altLang="zh-CN" sz="2000" dirty="0">
              <a:latin typeface="Arial" pitchFamily="34" charset="0"/>
              <a:cs typeface="Arial" pitchFamily="34" charset="0"/>
            </a:endParaRPr>
          </a:p>
          <a:p>
            <a:r>
              <a:rPr lang="en-US" altLang="zh-CN" sz="2000" dirty="0">
                <a:latin typeface="Arial" pitchFamily="34" charset="0"/>
                <a:cs typeface="Arial" pitchFamily="34" charset="0"/>
              </a:rPr>
              <a:t>MATLAB workspace</a:t>
            </a:r>
            <a:endParaRPr lang="zh-CN" altLang="en-US" sz="2000" dirty="0">
              <a:latin typeface="Arial" pitchFamily="34" charset="0"/>
              <a:cs typeface="Arial" pitchFamily="34" charset="0"/>
            </a:endParaRPr>
          </a:p>
        </p:txBody>
      </p:sp>
    </p:spTree>
    <p:extLst>
      <p:ext uri="{BB962C8B-B14F-4D97-AF65-F5344CB8AC3E}">
        <p14:creationId xmlns:p14="http://schemas.microsoft.com/office/powerpoint/2010/main" val="3059971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3"/>
          <p:cNvSpPr>
            <a:spLocks noGrp="1" noChangeArrowheads="1"/>
          </p:cNvSpPr>
          <p:nvPr>
            <p:ph type="title"/>
          </p:nvPr>
        </p:nvSpPr>
        <p:spPr>
          <a:xfrm>
            <a:off x="1981200" y="457200"/>
            <a:ext cx="8077200" cy="990600"/>
          </a:xfrm>
        </p:spPr>
        <p:txBody>
          <a:bodyPr/>
          <a:lstStyle/>
          <a:p>
            <a:r>
              <a:rPr lang="en-US" altLang="zh-CN" b="1" dirty="0"/>
              <a:t>MathWorks </a:t>
            </a:r>
            <a:r>
              <a:rPr lang="zh-CN" altLang="en-US" b="1" dirty="0"/>
              <a:t>公司</a:t>
            </a:r>
            <a:endParaRPr lang="en-US" b="1" dirty="0"/>
          </a:p>
        </p:txBody>
      </p:sp>
      <p:sp>
        <p:nvSpPr>
          <p:cNvPr id="72" name="TextBox 71"/>
          <p:cNvSpPr txBox="1"/>
          <p:nvPr/>
        </p:nvSpPr>
        <p:spPr>
          <a:xfrm>
            <a:off x="9035999" y="1071441"/>
            <a:ext cx="1327204" cy="784830"/>
          </a:xfrm>
          <a:prstGeom prst="rect">
            <a:avLst/>
          </a:prstGeom>
          <a:noFill/>
        </p:spPr>
        <p:txBody>
          <a:bodyPr wrap="square" rtlCol="0">
            <a:spAutoFit/>
          </a:bodyPr>
          <a:lstStyle/>
          <a:p>
            <a:r>
              <a:rPr lang="en-US" sz="900" dirty="0"/>
              <a:t>Earth’s topography </a:t>
            </a:r>
            <a:br>
              <a:rPr lang="en-US" sz="900" dirty="0"/>
            </a:br>
            <a:r>
              <a:rPr lang="en-US" sz="900" dirty="0"/>
              <a:t>on a Miller cylindrical projection, created with MATLAB and Mapping Toolbox</a:t>
            </a:r>
            <a:endParaRPr lang="en-US" sz="900" dirty="0">
              <a:latin typeface="Arial" pitchFamily="34" charset="0"/>
              <a:cs typeface="Arial" pitchFamily="34" charset="0"/>
            </a:endParaRPr>
          </a:p>
        </p:txBody>
      </p:sp>
      <p:sp>
        <p:nvSpPr>
          <p:cNvPr id="73" name="Content Placeholder 49"/>
          <p:cNvSpPr txBox="1">
            <a:spLocks/>
          </p:cNvSpPr>
          <p:nvPr/>
        </p:nvSpPr>
        <p:spPr>
          <a:xfrm>
            <a:off x="1981200" y="4824453"/>
            <a:ext cx="3124200" cy="190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88" indent="-230188">
              <a:spcBef>
                <a:spcPct val="50000"/>
              </a:spcBef>
              <a:buClr>
                <a:srgbClr val="F79109"/>
              </a:buClr>
              <a:buSzPct val="100000"/>
              <a:buFont typeface="Arial" pitchFamily="34" charset="0"/>
              <a:buChar char="●"/>
            </a:pPr>
            <a:r>
              <a:rPr lang="zh-CN" altLang="en-US" sz="1400" b="1" dirty="0"/>
              <a:t>公司总部</a:t>
            </a:r>
            <a:r>
              <a:rPr lang="en-US" altLang="zh-CN" sz="1400" b="1" dirty="0"/>
              <a:t>:</a:t>
            </a:r>
            <a:br>
              <a:rPr lang="en-US" altLang="zh-CN" sz="1400" b="1" dirty="0"/>
            </a:br>
            <a:r>
              <a:rPr lang="zh-CN" altLang="en-US" sz="1400" dirty="0"/>
              <a:t>美国马萨诸塞州</a:t>
            </a:r>
            <a:r>
              <a:rPr lang="en-US" altLang="zh-CN" sz="1400" dirty="0"/>
              <a:t>Natick</a:t>
            </a:r>
            <a:r>
              <a:rPr lang="zh-CN" altLang="en-US" sz="1400" dirty="0"/>
              <a:t>市</a:t>
            </a:r>
            <a:endParaRPr lang="en-US" sz="1400" dirty="0"/>
          </a:p>
          <a:p>
            <a:pPr marL="230188" indent="-230188">
              <a:spcBef>
                <a:spcPct val="50000"/>
              </a:spcBef>
              <a:buClr>
                <a:srgbClr val="F79109"/>
              </a:buClr>
              <a:buSzPct val="100000"/>
              <a:buFont typeface="Arial" pitchFamily="34" charset="0"/>
              <a:buChar char="●"/>
            </a:pPr>
            <a:r>
              <a:rPr lang="zh-CN" altLang="en-US" sz="1400" b="1" dirty="0"/>
              <a:t>美国分支机构</a:t>
            </a:r>
            <a:r>
              <a:rPr lang="en-US" altLang="zh-CN" sz="1400" b="1" dirty="0"/>
              <a:t>: </a:t>
            </a:r>
            <a:br>
              <a:rPr lang="en-US" altLang="zh-CN" sz="1400" dirty="0"/>
            </a:br>
            <a:r>
              <a:rPr lang="zh-CN" altLang="en-US" sz="1400" dirty="0"/>
              <a:t>加州</a:t>
            </a:r>
            <a:r>
              <a:rPr lang="en-US" altLang="zh-CN" sz="1400" dirty="0"/>
              <a:t>/</a:t>
            </a:r>
            <a:r>
              <a:rPr lang="zh-CN" altLang="en-US" sz="1400" dirty="0"/>
              <a:t>密歇根州</a:t>
            </a:r>
            <a:r>
              <a:rPr lang="en-US" altLang="zh-CN" sz="1400" dirty="0"/>
              <a:t>/</a:t>
            </a:r>
            <a:r>
              <a:rPr lang="zh-CN" altLang="en-US" sz="1400" dirty="0"/>
              <a:t>德州</a:t>
            </a:r>
            <a:r>
              <a:rPr lang="en-US" altLang="zh-CN" sz="1400" dirty="0"/>
              <a:t>/</a:t>
            </a:r>
            <a:r>
              <a:rPr lang="zh-CN" altLang="en-US" sz="1400" dirty="0"/>
              <a:t>华盛顿</a:t>
            </a:r>
            <a:endParaRPr lang="en-US" altLang="zh-CN" sz="1400" dirty="0"/>
          </a:p>
          <a:p>
            <a:pPr marL="230188" indent="-230188">
              <a:spcBef>
                <a:spcPct val="50000"/>
              </a:spcBef>
              <a:buClr>
                <a:srgbClr val="F79109"/>
              </a:buClr>
              <a:buSzPct val="100000"/>
              <a:buFont typeface="Arial" pitchFamily="34" charset="0"/>
              <a:buChar char="●"/>
            </a:pPr>
            <a:endParaRPr lang="en-US" sz="1400" dirty="0"/>
          </a:p>
        </p:txBody>
      </p:sp>
      <p:sp>
        <p:nvSpPr>
          <p:cNvPr id="74" name="Content Placeholder 49"/>
          <p:cNvSpPr txBox="1">
            <a:spLocks/>
          </p:cNvSpPr>
          <p:nvPr/>
        </p:nvSpPr>
        <p:spPr>
          <a:xfrm>
            <a:off x="4572000" y="4824453"/>
            <a:ext cx="3124200" cy="190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88" indent="-230188">
              <a:spcBef>
                <a:spcPct val="50000"/>
              </a:spcBef>
              <a:buClr>
                <a:srgbClr val="F79109"/>
              </a:buClr>
              <a:buSzPct val="100000"/>
              <a:buFont typeface="Arial" pitchFamily="34" charset="0"/>
              <a:buChar char="●"/>
            </a:pPr>
            <a:r>
              <a:rPr lang="zh-CN" altLang="en-US" sz="1400" b="1" dirty="0"/>
              <a:t>欧洲分支机构</a:t>
            </a:r>
            <a:endParaRPr lang="en-US" altLang="zh-CN" sz="1400" b="1" dirty="0"/>
          </a:p>
          <a:p>
            <a:pPr marL="0" indent="0">
              <a:spcBef>
                <a:spcPct val="50000"/>
              </a:spcBef>
              <a:buClr>
                <a:srgbClr val="F79109"/>
              </a:buClr>
              <a:buSzPct val="100000"/>
              <a:buNone/>
            </a:pPr>
            <a:r>
              <a:rPr lang="zh-CN" altLang="en-US" sz="1400" dirty="0"/>
              <a:t>    英国</a:t>
            </a:r>
            <a:r>
              <a:rPr lang="en-US" altLang="zh-CN" sz="1400" dirty="0"/>
              <a:t>/</a:t>
            </a:r>
            <a:r>
              <a:rPr lang="zh-CN" altLang="en-US" sz="1400" dirty="0"/>
              <a:t>法国</a:t>
            </a:r>
            <a:r>
              <a:rPr lang="en-US" altLang="zh-CN" sz="1400" dirty="0"/>
              <a:t>/</a:t>
            </a:r>
            <a:r>
              <a:rPr lang="zh-CN" altLang="en-US" sz="1400" dirty="0"/>
              <a:t>德国</a:t>
            </a:r>
            <a:r>
              <a:rPr lang="en-US" altLang="zh-CN" sz="1400" dirty="0"/>
              <a:t>/</a:t>
            </a:r>
            <a:r>
              <a:rPr lang="zh-CN" altLang="en-US" sz="1400" dirty="0"/>
              <a:t>瑞士</a:t>
            </a:r>
            <a:r>
              <a:rPr lang="en-US" altLang="zh-CN" sz="1400" dirty="0"/>
              <a:t>/</a:t>
            </a:r>
            <a:r>
              <a:rPr lang="zh-CN" altLang="en-US" sz="1400" dirty="0"/>
              <a:t>意大利</a:t>
            </a:r>
            <a:endParaRPr lang="en-US" altLang="zh-CN" sz="1400" dirty="0"/>
          </a:p>
          <a:p>
            <a:pPr marL="0" indent="0">
              <a:spcBef>
                <a:spcPct val="50000"/>
              </a:spcBef>
              <a:buClr>
                <a:srgbClr val="F79109"/>
              </a:buClr>
              <a:buSzPct val="100000"/>
              <a:buNone/>
            </a:pPr>
            <a:r>
              <a:rPr lang="en-US" altLang="zh-CN" sz="1400" dirty="0"/>
              <a:t>    </a:t>
            </a:r>
            <a:r>
              <a:rPr lang="zh-CN" altLang="en-US" sz="1400" dirty="0"/>
              <a:t>西班牙</a:t>
            </a:r>
            <a:r>
              <a:rPr lang="en-US" altLang="zh-CN" sz="1400" dirty="0"/>
              <a:t>/</a:t>
            </a:r>
            <a:r>
              <a:rPr lang="zh-CN" altLang="en-US" sz="1400" dirty="0"/>
              <a:t>荷兰</a:t>
            </a:r>
            <a:r>
              <a:rPr lang="en-US" altLang="zh-CN" sz="1400" dirty="0"/>
              <a:t>/</a:t>
            </a:r>
            <a:r>
              <a:rPr lang="zh-CN" altLang="en-US" sz="1400" dirty="0"/>
              <a:t>瑞典</a:t>
            </a:r>
            <a:endParaRPr lang="en-US" altLang="zh-CN" sz="1400" dirty="0"/>
          </a:p>
          <a:p>
            <a:pPr marL="230188" indent="-230188">
              <a:spcBef>
                <a:spcPct val="50000"/>
              </a:spcBef>
              <a:buClr>
                <a:srgbClr val="F79109"/>
              </a:buClr>
              <a:buSzPct val="100000"/>
              <a:buFont typeface="Arial" pitchFamily="34" charset="0"/>
              <a:buChar char="●"/>
            </a:pPr>
            <a:r>
              <a:rPr lang="zh-CN" altLang="en-US" sz="1400" b="1" dirty="0"/>
              <a:t>亚太分支机构</a:t>
            </a:r>
            <a:r>
              <a:rPr lang="en-US" sz="1400" b="1" dirty="0"/>
              <a:t>:</a:t>
            </a:r>
            <a:br>
              <a:rPr lang="en-US" sz="1400" b="1" dirty="0"/>
            </a:br>
            <a:r>
              <a:rPr lang="zh-CN" altLang="en-US" sz="1400" dirty="0"/>
              <a:t>澳大利亚</a:t>
            </a:r>
            <a:r>
              <a:rPr lang="en-US" altLang="zh-CN" sz="1400" dirty="0"/>
              <a:t>/</a:t>
            </a:r>
            <a:r>
              <a:rPr lang="zh-CN" altLang="en-US" sz="1400" dirty="0"/>
              <a:t>中国</a:t>
            </a:r>
            <a:r>
              <a:rPr lang="en-US" altLang="zh-CN" sz="1400" dirty="0"/>
              <a:t>/</a:t>
            </a:r>
            <a:r>
              <a:rPr lang="zh-CN" altLang="en-US" sz="1400" dirty="0"/>
              <a:t>印度</a:t>
            </a:r>
            <a:r>
              <a:rPr lang="en-US" altLang="zh-CN" sz="1400" dirty="0"/>
              <a:t>/</a:t>
            </a:r>
            <a:r>
              <a:rPr lang="zh-CN" altLang="en-US" sz="1400" dirty="0"/>
              <a:t>日本</a:t>
            </a:r>
            <a:r>
              <a:rPr lang="en-US" altLang="zh-CN" sz="1400" dirty="0"/>
              <a:t>/</a:t>
            </a:r>
            <a:r>
              <a:rPr lang="zh-CN" altLang="en-US" sz="1400" dirty="0"/>
              <a:t>韩国</a:t>
            </a:r>
            <a:endParaRPr lang="en-US" sz="1400" dirty="0"/>
          </a:p>
        </p:txBody>
      </p:sp>
      <p:sp>
        <p:nvSpPr>
          <p:cNvPr id="75" name="Content Placeholder 49"/>
          <p:cNvSpPr txBox="1">
            <a:spLocks/>
          </p:cNvSpPr>
          <p:nvPr/>
        </p:nvSpPr>
        <p:spPr>
          <a:xfrm>
            <a:off x="7391402" y="4824453"/>
            <a:ext cx="2548739" cy="190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88" indent="-230188">
              <a:spcBef>
                <a:spcPct val="50000"/>
              </a:spcBef>
              <a:buClr>
                <a:srgbClr val="F79109"/>
              </a:buClr>
              <a:buSzPct val="100000"/>
              <a:buFont typeface="Arial" pitchFamily="34" charset="0"/>
              <a:buChar char="●"/>
            </a:pPr>
            <a:r>
              <a:rPr lang="zh-CN" altLang="en-US" sz="1400" dirty="0"/>
              <a:t>全球培训和咨询</a:t>
            </a:r>
            <a:endParaRPr lang="en-US" sz="1400" dirty="0"/>
          </a:p>
          <a:p>
            <a:pPr marL="230188" indent="-230188">
              <a:spcBef>
                <a:spcPct val="50000"/>
              </a:spcBef>
              <a:buClr>
                <a:schemeClr val="tx2">
                  <a:lumMod val="40000"/>
                  <a:lumOff val="60000"/>
                </a:schemeClr>
              </a:buClr>
              <a:buSzPct val="100000"/>
              <a:buFont typeface="Arial" pitchFamily="34" charset="0"/>
              <a:buChar char="●"/>
            </a:pPr>
            <a:r>
              <a:rPr lang="zh-CN" altLang="en-US" sz="1400" dirty="0"/>
              <a:t>超过</a:t>
            </a:r>
            <a:r>
              <a:rPr lang="en-US" altLang="zh-CN" sz="1400" dirty="0"/>
              <a:t>20</a:t>
            </a:r>
            <a:r>
              <a:rPr lang="zh-CN" altLang="en-US" sz="1400" dirty="0"/>
              <a:t>个国家有分销商</a:t>
            </a:r>
            <a:endParaRPr lang="en-US" sz="1400" dirty="0"/>
          </a:p>
        </p:txBody>
      </p:sp>
      <p:grpSp>
        <p:nvGrpSpPr>
          <p:cNvPr id="76" name="Group 75"/>
          <p:cNvGrpSpPr/>
          <p:nvPr/>
        </p:nvGrpSpPr>
        <p:grpSpPr>
          <a:xfrm>
            <a:off x="2105600" y="1143004"/>
            <a:ext cx="6906693" cy="3566159"/>
            <a:chOff x="581599" y="1143000"/>
            <a:chExt cx="6906693" cy="3566159"/>
          </a:xfrm>
        </p:grpSpPr>
        <p:pic>
          <p:nvPicPr>
            <p:cNvPr id="7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1599" y="1143000"/>
              <a:ext cx="6906693" cy="3566159"/>
            </a:xfrm>
            <a:prstGeom prst="rect">
              <a:avLst/>
            </a:prstGeom>
            <a:noFill/>
            <a:ln w="9525">
              <a:noFill/>
              <a:miter lim="800000"/>
              <a:headEnd/>
              <a:tailEnd/>
            </a:ln>
            <a:effectLst/>
          </p:spPr>
        </p:pic>
        <p:grpSp>
          <p:nvGrpSpPr>
            <p:cNvPr id="78" name="Group 77"/>
            <p:cNvGrpSpPr/>
            <p:nvPr/>
          </p:nvGrpSpPr>
          <p:grpSpPr>
            <a:xfrm>
              <a:off x="1388595" y="1797945"/>
              <a:ext cx="5967057" cy="2469255"/>
              <a:chOff x="1388595" y="1797945"/>
              <a:chExt cx="5967057" cy="2469255"/>
            </a:xfrm>
          </p:grpSpPr>
          <p:sp>
            <p:nvSpPr>
              <p:cNvPr id="79" name="Oval 78"/>
              <p:cNvSpPr/>
              <p:nvPr/>
            </p:nvSpPr>
            <p:spPr>
              <a:xfrm>
                <a:off x="1388595" y="2489955"/>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0" name="Oval 79"/>
              <p:cNvSpPr/>
              <p:nvPr/>
            </p:nvSpPr>
            <p:spPr>
              <a:xfrm>
                <a:off x="2003425" y="2282825"/>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1" name="Oval 80"/>
              <p:cNvSpPr/>
              <p:nvPr/>
            </p:nvSpPr>
            <p:spPr>
              <a:xfrm>
                <a:off x="2333625" y="2518530"/>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2" name="Oval 81"/>
              <p:cNvSpPr/>
              <p:nvPr/>
            </p:nvSpPr>
            <p:spPr>
              <a:xfrm>
                <a:off x="1981200" y="2676525"/>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3" name="Oval 82"/>
              <p:cNvSpPr/>
              <p:nvPr/>
            </p:nvSpPr>
            <p:spPr>
              <a:xfrm>
                <a:off x="1870075" y="285750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4" name="Oval 83"/>
              <p:cNvSpPr/>
              <p:nvPr/>
            </p:nvSpPr>
            <p:spPr>
              <a:xfrm>
                <a:off x="2273300" y="321945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5" name="Oval 84"/>
              <p:cNvSpPr/>
              <p:nvPr/>
            </p:nvSpPr>
            <p:spPr>
              <a:xfrm>
                <a:off x="2917825" y="376555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6" name="Oval 85"/>
              <p:cNvSpPr/>
              <p:nvPr/>
            </p:nvSpPr>
            <p:spPr>
              <a:xfrm>
                <a:off x="4340225" y="3984625"/>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7" name="Oval 86"/>
              <p:cNvSpPr/>
              <p:nvPr/>
            </p:nvSpPr>
            <p:spPr>
              <a:xfrm>
                <a:off x="4762500" y="209550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8" name="Oval 87"/>
              <p:cNvSpPr/>
              <p:nvPr/>
            </p:nvSpPr>
            <p:spPr>
              <a:xfrm>
                <a:off x="4425950" y="2458205"/>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9" name="Oval 88"/>
              <p:cNvSpPr/>
              <p:nvPr/>
            </p:nvSpPr>
            <p:spPr>
              <a:xfrm>
                <a:off x="4508500" y="267757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0" name="Oval 89"/>
              <p:cNvSpPr/>
              <p:nvPr/>
            </p:nvSpPr>
            <p:spPr>
              <a:xfrm>
                <a:off x="4256599" y="2448847"/>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1" name="Oval 90"/>
              <p:cNvSpPr/>
              <p:nvPr/>
            </p:nvSpPr>
            <p:spPr>
              <a:xfrm>
                <a:off x="4300263" y="2309009"/>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2" name="Oval 91"/>
              <p:cNvSpPr/>
              <p:nvPr/>
            </p:nvSpPr>
            <p:spPr>
              <a:xfrm>
                <a:off x="4303241" y="218709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3" name="Oval 92"/>
              <p:cNvSpPr/>
              <p:nvPr/>
            </p:nvSpPr>
            <p:spPr>
              <a:xfrm>
                <a:off x="5410200" y="291887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4" name="Oval 93"/>
              <p:cNvSpPr/>
              <p:nvPr/>
            </p:nvSpPr>
            <p:spPr>
              <a:xfrm>
                <a:off x="4227041" y="209550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5" name="Oval 94"/>
              <p:cNvSpPr/>
              <p:nvPr/>
            </p:nvSpPr>
            <p:spPr>
              <a:xfrm>
                <a:off x="5953520" y="3089706"/>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6" name="Oval 95"/>
              <p:cNvSpPr/>
              <p:nvPr/>
            </p:nvSpPr>
            <p:spPr>
              <a:xfrm>
                <a:off x="6083499" y="3311104"/>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7" name="Oval 96"/>
              <p:cNvSpPr/>
              <p:nvPr/>
            </p:nvSpPr>
            <p:spPr>
              <a:xfrm>
                <a:off x="5918399" y="3280755"/>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8" name="Oval 97"/>
              <p:cNvSpPr/>
              <p:nvPr/>
            </p:nvSpPr>
            <p:spPr>
              <a:xfrm>
                <a:off x="6356115" y="2790795"/>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9" name="Oval 98"/>
              <p:cNvSpPr/>
              <p:nvPr/>
            </p:nvSpPr>
            <p:spPr>
              <a:xfrm>
                <a:off x="6134399" y="2708637"/>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0" name="Oval 99"/>
              <p:cNvSpPr/>
              <p:nvPr/>
            </p:nvSpPr>
            <p:spPr>
              <a:xfrm>
                <a:off x="6292715" y="264975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1" name="Oval 100"/>
              <p:cNvSpPr/>
              <p:nvPr/>
            </p:nvSpPr>
            <p:spPr>
              <a:xfrm>
                <a:off x="7279452" y="4191000"/>
                <a:ext cx="76200" cy="76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2" name="Oval 101"/>
              <p:cNvSpPr/>
              <p:nvPr/>
            </p:nvSpPr>
            <p:spPr>
              <a:xfrm>
                <a:off x="3792126" y="2223872"/>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3" name="Oval 102"/>
              <p:cNvSpPr/>
              <p:nvPr/>
            </p:nvSpPr>
            <p:spPr>
              <a:xfrm>
                <a:off x="3675474" y="2467929"/>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4" name="Oval 103"/>
              <p:cNvSpPr/>
              <p:nvPr/>
            </p:nvSpPr>
            <p:spPr>
              <a:xfrm>
                <a:off x="3898116" y="2209604"/>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5" name="Oval 104"/>
              <p:cNvSpPr/>
              <p:nvPr/>
            </p:nvSpPr>
            <p:spPr>
              <a:xfrm>
                <a:off x="4162757" y="1797945"/>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6" name="Oval 105"/>
              <p:cNvSpPr/>
              <p:nvPr/>
            </p:nvSpPr>
            <p:spPr>
              <a:xfrm>
                <a:off x="4347299" y="1890105"/>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7" name="Oval 106"/>
              <p:cNvSpPr/>
              <p:nvPr/>
            </p:nvSpPr>
            <p:spPr>
              <a:xfrm>
                <a:off x="3825603" y="2096679"/>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8" name="Oval 107"/>
              <p:cNvSpPr/>
              <p:nvPr/>
            </p:nvSpPr>
            <p:spPr>
              <a:xfrm>
                <a:off x="3996845" y="2148990"/>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9" name="Oval 108"/>
              <p:cNvSpPr/>
              <p:nvPr/>
            </p:nvSpPr>
            <p:spPr>
              <a:xfrm>
                <a:off x="4018406" y="2229830"/>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0" name="Oval 109"/>
              <p:cNvSpPr/>
              <p:nvPr/>
            </p:nvSpPr>
            <p:spPr>
              <a:xfrm>
                <a:off x="3865037" y="2372647"/>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1" name="Oval 110"/>
              <p:cNvSpPr/>
              <p:nvPr/>
            </p:nvSpPr>
            <p:spPr>
              <a:xfrm>
                <a:off x="4111099" y="2386419"/>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2" name="Oval 111"/>
              <p:cNvSpPr/>
              <p:nvPr/>
            </p:nvSpPr>
            <p:spPr>
              <a:xfrm>
                <a:off x="4103498" y="2244725"/>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3" name="Oval 112"/>
              <p:cNvSpPr/>
              <p:nvPr/>
            </p:nvSpPr>
            <p:spPr>
              <a:xfrm>
                <a:off x="5334000" y="2865589"/>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4" name="Oval 113"/>
              <p:cNvSpPr/>
              <p:nvPr/>
            </p:nvSpPr>
            <p:spPr>
              <a:xfrm>
                <a:off x="5402598" y="3042669"/>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5" name="Oval 114"/>
              <p:cNvSpPr/>
              <p:nvPr/>
            </p:nvSpPr>
            <p:spPr>
              <a:xfrm>
                <a:off x="6061862" y="2594730"/>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6" name="Oval 115"/>
              <p:cNvSpPr/>
              <p:nvPr/>
            </p:nvSpPr>
            <p:spPr>
              <a:xfrm>
                <a:off x="6222473" y="2519118"/>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7" name="Oval 116"/>
              <p:cNvSpPr/>
              <p:nvPr/>
            </p:nvSpPr>
            <p:spPr>
              <a:xfrm>
                <a:off x="6298673" y="2417883"/>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8" name="Oval 117"/>
              <p:cNvSpPr/>
              <p:nvPr/>
            </p:nvSpPr>
            <p:spPr>
              <a:xfrm>
                <a:off x="6688933" y="2535450"/>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9" name="Oval 118"/>
              <p:cNvSpPr/>
              <p:nvPr/>
            </p:nvSpPr>
            <p:spPr>
              <a:xfrm>
                <a:off x="6598448" y="2551272"/>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0" name="Oval 119"/>
              <p:cNvSpPr/>
              <p:nvPr/>
            </p:nvSpPr>
            <p:spPr>
              <a:xfrm>
                <a:off x="6517486" y="2586448"/>
                <a:ext cx="76200" cy="76200"/>
              </a:xfrm>
              <a:prstGeom prst="ellipse">
                <a:avLst/>
              </a:prstGeom>
              <a:solidFill>
                <a:srgbClr val="F79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spTree>
    <p:extLst>
      <p:ext uri="{BB962C8B-B14F-4D97-AF65-F5344CB8AC3E}">
        <p14:creationId xmlns:p14="http://schemas.microsoft.com/office/powerpoint/2010/main" val="174342295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系统分析目标</a:t>
            </a:r>
            <a:endParaRPr lang="zh-CN" altLang="en-US" dirty="0"/>
          </a:p>
        </p:txBody>
      </p:sp>
      <p:sp>
        <p:nvSpPr>
          <p:cNvPr id="3" name="Content Placeholder 2"/>
          <p:cNvSpPr>
            <a:spLocks noGrp="1"/>
          </p:cNvSpPr>
          <p:nvPr>
            <p:ph idx="1"/>
          </p:nvPr>
        </p:nvSpPr>
        <p:spPr>
          <a:xfrm>
            <a:off x="983432" y="1600200"/>
            <a:ext cx="10395770" cy="4648200"/>
          </a:xfrm>
        </p:spPr>
        <p:txBody>
          <a:bodyPr/>
          <a:lstStyle/>
          <a:p>
            <a:pPr marL="0" indent="0">
              <a:buNone/>
            </a:pPr>
            <a:r>
              <a:rPr lang="zh-CN" altLang="en-US" dirty="0"/>
              <a:t>分析目标</a:t>
            </a:r>
            <a:endParaRPr lang="en-US" altLang="zh-CN" dirty="0"/>
          </a:p>
          <a:p>
            <a:r>
              <a:rPr lang="zh-CN" altLang="en-US" dirty="0"/>
              <a:t>稳定性</a:t>
            </a:r>
            <a:endParaRPr lang="en-US" altLang="zh-CN" dirty="0"/>
          </a:p>
          <a:p>
            <a:r>
              <a:rPr lang="zh-CN" altLang="en-US" dirty="0"/>
              <a:t>瞬态响应</a:t>
            </a:r>
            <a:endParaRPr lang="en-US" altLang="zh-CN" dirty="0"/>
          </a:p>
          <a:p>
            <a:r>
              <a:rPr lang="zh-CN" altLang="en-US" dirty="0"/>
              <a:t>频率响应</a:t>
            </a:r>
            <a:endParaRPr lang="en-US" altLang="zh-CN" dirty="0"/>
          </a:p>
          <a:p>
            <a:pPr marL="0" indent="0">
              <a:buNone/>
            </a:pPr>
            <a:endParaRPr lang="en-US" altLang="zh-CN" dirty="0"/>
          </a:p>
        </p:txBody>
      </p:sp>
      <p:pic>
        <p:nvPicPr>
          <p:cNvPr id="5" name="Picture 4"/>
          <p:cNvPicPr>
            <a:picLocks noChangeAspect="1"/>
          </p:cNvPicPr>
          <p:nvPr/>
        </p:nvPicPr>
        <p:blipFill>
          <a:blip r:embed="rId2"/>
          <a:stretch>
            <a:fillRect/>
          </a:stretch>
        </p:blipFill>
        <p:spPr>
          <a:xfrm>
            <a:off x="4871864" y="1052736"/>
            <a:ext cx="5760640" cy="5328592"/>
          </a:xfrm>
          <a:prstGeom prst="rect">
            <a:avLst/>
          </a:prstGeom>
        </p:spPr>
      </p:pic>
    </p:spTree>
    <p:extLst>
      <p:ext uri="{BB962C8B-B14F-4D97-AF65-F5344CB8AC3E}">
        <p14:creationId xmlns:p14="http://schemas.microsoft.com/office/powerpoint/2010/main" val="3582052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分析函数</a:t>
            </a:r>
          </a:p>
        </p:txBody>
      </p:sp>
      <p:pic>
        <p:nvPicPr>
          <p:cNvPr id="4" name="Content Placeholder 3"/>
          <p:cNvPicPr>
            <a:picLocks noGrp="1" noChangeAspect="1"/>
          </p:cNvPicPr>
          <p:nvPr>
            <p:ph idx="1"/>
          </p:nvPr>
        </p:nvPicPr>
        <p:blipFill>
          <a:blip r:embed="rId2"/>
          <a:stretch>
            <a:fillRect/>
          </a:stretch>
        </p:blipFill>
        <p:spPr>
          <a:xfrm>
            <a:off x="1847528" y="1964506"/>
            <a:ext cx="3300259" cy="3768750"/>
          </a:xfrm>
          <a:prstGeom prst="rect">
            <a:avLst/>
          </a:prstGeom>
        </p:spPr>
      </p:pic>
      <p:pic>
        <p:nvPicPr>
          <p:cNvPr id="5" name="Picture 4"/>
          <p:cNvPicPr>
            <a:picLocks noChangeAspect="1"/>
          </p:cNvPicPr>
          <p:nvPr/>
        </p:nvPicPr>
        <p:blipFill>
          <a:blip r:embed="rId3"/>
          <a:stretch>
            <a:fillRect/>
          </a:stretch>
        </p:blipFill>
        <p:spPr>
          <a:xfrm>
            <a:off x="7032104" y="2050231"/>
            <a:ext cx="3456384" cy="3620485"/>
          </a:xfrm>
          <a:prstGeom prst="rect">
            <a:avLst/>
          </a:prstGeom>
        </p:spPr>
      </p:pic>
      <p:sp>
        <p:nvSpPr>
          <p:cNvPr id="3" name="TextBox 2"/>
          <p:cNvSpPr txBox="1"/>
          <p:nvPr/>
        </p:nvSpPr>
        <p:spPr>
          <a:xfrm>
            <a:off x="2279576" y="1526296"/>
            <a:ext cx="1728192" cy="400110"/>
          </a:xfrm>
          <a:prstGeom prst="rect">
            <a:avLst/>
          </a:prstGeom>
          <a:noFill/>
        </p:spPr>
        <p:txBody>
          <a:bodyPr wrap="square" rtlCol="0">
            <a:spAutoFit/>
          </a:bodyPr>
          <a:lstStyle/>
          <a:p>
            <a:r>
              <a:rPr lang="zh-CN" altLang="en-US" sz="2000" dirty="0">
                <a:latin typeface="Arial" pitchFamily="34" charset="0"/>
                <a:cs typeface="Arial" pitchFamily="34" charset="0"/>
              </a:rPr>
              <a:t>           文本</a:t>
            </a:r>
          </a:p>
        </p:txBody>
      </p:sp>
      <p:sp>
        <p:nvSpPr>
          <p:cNvPr id="6" name="TextBox 5"/>
          <p:cNvSpPr txBox="1"/>
          <p:nvPr/>
        </p:nvSpPr>
        <p:spPr>
          <a:xfrm>
            <a:off x="7320136" y="1526296"/>
            <a:ext cx="1656184" cy="400110"/>
          </a:xfrm>
          <a:prstGeom prst="rect">
            <a:avLst/>
          </a:prstGeom>
          <a:noFill/>
        </p:spPr>
        <p:txBody>
          <a:bodyPr wrap="square" rtlCol="0">
            <a:spAutoFit/>
          </a:bodyPr>
          <a:lstStyle/>
          <a:p>
            <a:r>
              <a:rPr lang="zh-CN" altLang="en-US" sz="2000" dirty="0">
                <a:latin typeface="Arial" pitchFamily="34" charset="0"/>
                <a:cs typeface="Arial" pitchFamily="34" charset="0"/>
              </a:rPr>
              <a:t>             图形</a:t>
            </a:r>
          </a:p>
        </p:txBody>
      </p:sp>
    </p:spTree>
    <p:extLst>
      <p:ext uri="{BB962C8B-B14F-4D97-AF65-F5344CB8AC3E}">
        <p14:creationId xmlns:p14="http://schemas.microsoft.com/office/powerpoint/2010/main" val="295251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线性分析工具</a:t>
            </a:r>
          </a:p>
        </p:txBody>
      </p:sp>
      <p:pic>
        <p:nvPicPr>
          <p:cNvPr id="4" name="Content Placeholder 3"/>
          <p:cNvPicPr>
            <a:picLocks noGrp="1" noChangeAspect="1"/>
          </p:cNvPicPr>
          <p:nvPr>
            <p:ph idx="1"/>
          </p:nvPr>
        </p:nvPicPr>
        <p:blipFill>
          <a:blip r:embed="rId2"/>
          <a:stretch>
            <a:fillRect/>
          </a:stretch>
        </p:blipFill>
        <p:spPr>
          <a:xfrm>
            <a:off x="2085386" y="1196752"/>
            <a:ext cx="7818032" cy="4648200"/>
          </a:xfrm>
          <a:prstGeom prst="rect">
            <a:avLst/>
          </a:prstGeom>
        </p:spPr>
      </p:pic>
    </p:spTree>
    <p:extLst>
      <p:ext uri="{BB962C8B-B14F-4D97-AF65-F5344CB8AC3E}">
        <p14:creationId xmlns:p14="http://schemas.microsoft.com/office/powerpoint/2010/main" val="3834100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阶跃响应分析</a:t>
            </a:r>
          </a:p>
        </p:txBody>
      </p:sp>
      <p:pic>
        <p:nvPicPr>
          <p:cNvPr id="8" name="Content Placeholder 7"/>
          <p:cNvPicPr>
            <a:picLocks noGrp="1" noChangeAspect="1"/>
          </p:cNvPicPr>
          <p:nvPr>
            <p:ph idx="1"/>
          </p:nvPr>
        </p:nvPicPr>
        <p:blipFill>
          <a:blip r:embed="rId2"/>
          <a:stretch>
            <a:fillRect/>
          </a:stretch>
        </p:blipFill>
        <p:spPr>
          <a:xfrm>
            <a:off x="2024797" y="1268760"/>
            <a:ext cx="7939209" cy="4648200"/>
          </a:xfrm>
          <a:prstGeom prst="rect">
            <a:avLst/>
          </a:prstGeom>
        </p:spPr>
      </p:pic>
    </p:spTree>
    <p:extLst>
      <p:ext uri="{BB962C8B-B14F-4D97-AF65-F5344CB8AC3E}">
        <p14:creationId xmlns:p14="http://schemas.microsoft.com/office/powerpoint/2010/main" val="1371508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时域频域分析方法</a:t>
            </a:r>
          </a:p>
        </p:txBody>
      </p:sp>
      <p:pic>
        <p:nvPicPr>
          <p:cNvPr id="4" name="Content Placeholder 3"/>
          <p:cNvPicPr>
            <a:picLocks noGrp="1" noChangeAspect="1"/>
          </p:cNvPicPr>
          <p:nvPr>
            <p:ph idx="1"/>
          </p:nvPr>
        </p:nvPicPr>
        <p:blipFill>
          <a:blip r:embed="rId2"/>
          <a:stretch>
            <a:fillRect/>
          </a:stretch>
        </p:blipFill>
        <p:spPr>
          <a:xfrm>
            <a:off x="2207568" y="1340768"/>
            <a:ext cx="7848872" cy="4625607"/>
          </a:xfrm>
          <a:prstGeom prst="rect">
            <a:avLst/>
          </a:prstGeom>
        </p:spPr>
      </p:pic>
    </p:spTree>
    <p:extLst>
      <p:ext uri="{BB962C8B-B14F-4D97-AF65-F5344CB8AC3E}">
        <p14:creationId xmlns:p14="http://schemas.microsoft.com/office/powerpoint/2010/main" val="536843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调整控制器</a:t>
            </a:r>
          </a:p>
        </p:txBody>
      </p:sp>
      <p:pic>
        <p:nvPicPr>
          <p:cNvPr id="4" name="Content Placeholder 3"/>
          <p:cNvPicPr>
            <a:picLocks noGrp="1" noChangeAspect="1"/>
          </p:cNvPicPr>
          <p:nvPr>
            <p:ph idx="1"/>
          </p:nvPr>
        </p:nvPicPr>
        <p:blipFill>
          <a:blip r:embed="rId2"/>
          <a:stretch>
            <a:fillRect/>
          </a:stretch>
        </p:blipFill>
        <p:spPr>
          <a:xfrm>
            <a:off x="767408" y="952500"/>
            <a:ext cx="10744200" cy="3971925"/>
          </a:xfrm>
          <a:prstGeom prst="rect">
            <a:avLst/>
          </a:prstGeom>
        </p:spPr>
      </p:pic>
      <p:sp>
        <p:nvSpPr>
          <p:cNvPr id="5" name="TextBox 4"/>
          <p:cNvSpPr txBox="1"/>
          <p:nvPr/>
        </p:nvSpPr>
        <p:spPr>
          <a:xfrm>
            <a:off x="4015272" y="4924425"/>
            <a:ext cx="4248472" cy="400110"/>
          </a:xfrm>
          <a:prstGeom prst="rect">
            <a:avLst/>
          </a:prstGeom>
          <a:noFill/>
        </p:spPr>
        <p:txBody>
          <a:bodyPr wrap="square" rtlCol="0">
            <a:spAutoFit/>
          </a:bodyPr>
          <a:lstStyle/>
          <a:p>
            <a:r>
              <a:rPr lang="zh-CN" altLang="en-US" sz="2000" dirty="0">
                <a:latin typeface="Arial" pitchFamily="34" charset="0"/>
                <a:cs typeface="Arial" pitchFamily="34" charset="0"/>
              </a:rPr>
              <a:t>调整控制器满足设计需求</a:t>
            </a:r>
          </a:p>
        </p:txBody>
      </p:sp>
    </p:spTree>
    <p:extLst>
      <p:ext uri="{BB962C8B-B14F-4D97-AF65-F5344CB8AC3E}">
        <p14:creationId xmlns:p14="http://schemas.microsoft.com/office/powerpoint/2010/main" val="272363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控制系统设计器</a:t>
            </a:r>
          </a:p>
        </p:txBody>
      </p:sp>
      <p:pic>
        <p:nvPicPr>
          <p:cNvPr id="4" name="Content Placeholder 3"/>
          <p:cNvPicPr>
            <a:picLocks noGrp="1" noChangeAspect="1"/>
          </p:cNvPicPr>
          <p:nvPr>
            <p:ph idx="1"/>
          </p:nvPr>
        </p:nvPicPr>
        <p:blipFill>
          <a:blip r:embed="rId2"/>
          <a:stretch>
            <a:fillRect/>
          </a:stretch>
        </p:blipFill>
        <p:spPr>
          <a:xfrm>
            <a:off x="1991544" y="1052736"/>
            <a:ext cx="7806454" cy="4896544"/>
          </a:xfrm>
          <a:prstGeom prst="rect">
            <a:avLst/>
          </a:prstGeom>
        </p:spPr>
      </p:pic>
    </p:spTree>
    <p:extLst>
      <p:ext uri="{BB962C8B-B14F-4D97-AF65-F5344CB8AC3E}">
        <p14:creationId xmlns:p14="http://schemas.microsoft.com/office/powerpoint/2010/main" val="993855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参数调整</a:t>
            </a:r>
          </a:p>
        </p:txBody>
      </p:sp>
      <p:pic>
        <p:nvPicPr>
          <p:cNvPr id="4" name="Content Placeholder 3"/>
          <p:cNvPicPr>
            <a:picLocks noGrp="1" noChangeAspect="1"/>
          </p:cNvPicPr>
          <p:nvPr>
            <p:ph idx="1"/>
          </p:nvPr>
        </p:nvPicPr>
        <p:blipFill>
          <a:blip r:embed="rId2"/>
          <a:stretch>
            <a:fillRect/>
          </a:stretch>
        </p:blipFill>
        <p:spPr>
          <a:xfrm>
            <a:off x="2207568" y="1196752"/>
            <a:ext cx="7992888" cy="4752528"/>
          </a:xfrm>
          <a:prstGeom prst="rect">
            <a:avLst/>
          </a:prstGeom>
        </p:spPr>
      </p:pic>
      <p:pic>
        <p:nvPicPr>
          <p:cNvPr id="3" name="Picture 2"/>
          <p:cNvPicPr>
            <a:picLocks noChangeAspect="1"/>
          </p:cNvPicPr>
          <p:nvPr/>
        </p:nvPicPr>
        <p:blipFill>
          <a:blip r:embed="rId3"/>
          <a:stretch>
            <a:fillRect/>
          </a:stretch>
        </p:blipFill>
        <p:spPr>
          <a:xfrm>
            <a:off x="6744072" y="764704"/>
            <a:ext cx="1152127" cy="1224136"/>
          </a:xfrm>
          <a:prstGeom prst="rect">
            <a:avLst/>
          </a:prstGeom>
        </p:spPr>
      </p:pic>
    </p:spTree>
    <p:extLst>
      <p:ext uri="{BB962C8B-B14F-4D97-AF65-F5344CB8AC3E}">
        <p14:creationId xmlns:p14="http://schemas.microsoft.com/office/powerpoint/2010/main" val="2562986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PID </a:t>
            </a:r>
            <a:r>
              <a:rPr lang="zh-CN" altLang="en-US" b="1" dirty="0"/>
              <a:t>控制器设计</a:t>
            </a:r>
            <a:endParaRPr lang="zh-CN" altLang="en-US" dirty="0"/>
          </a:p>
        </p:txBody>
      </p:sp>
      <p:sp>
        <p:nvSpPr>
          <p:cNvPr id="3" name="Content Placeholder 2"/>
          <p:cNvSpPr>
            <a:spLocks noGrp="1"/>
          </p:cNvSpPr>
          <p:nvPr>
            <p:ph idx="1"/>
          </p:nvPr>
        </p:nvSpPr>
        <p:spPr/>
        <p:txBody>
          <a:bodyPr/>
          <a:lstStyle/>
          <a:p>
            <a:r>
              <a:rPr lang="zh-CN" altLang="en-US" dirty="0"/>
              <a:t>创建被控对象模型</a:t>
            </a:r>
            <a:endParaRPr lang="en-US" altLang="zh-CN" dirty="0"/>
          </a:p>
          <a:p>
            <a:endParaRPr lang="en-US" altLang="zh-CN" dirty="0"/>
          </a:p>
          <a:p>
            <a:r>
              <a:rPr lang="zh-CN" altLang="en-US" dirty="0"/>
              <a:t>使用</a:t>
            </a:r>
            <a:r>
              <a:rPr lang="en-US" altLang="zh-CN" dirty="0"/>
              <a:t>PID controller</a:t>
            </a:r>
            <a:r>
              <a:rPr lang="zh-CN" altLang="en-US" dirty="0"/>
              <a:t>建立反馈回路</a:t>
            </a:r>
            <a:endParaRPr lang="en-US" altLang="zh-CN" dirty="0"/>
          </a:p>
          <a:p>
            <a:endParaRPr lang="en-US" altLang="zh-CN" dirty="0"/>
          </a:p>
          <a:p>
            <a:r>
              <a:rPr lang="zh-CN" altLang="en-US" dirty="0"/>
              <a:t>调整</a:t>
            </a:r>
            <a:r>
              <a:rPr lang="en-US" altLang="zh-CN" dirty="0"/>
              <a:t>PID</a:t>
            </a:r>
            <a:r>
              <a:rPr lang="zh-CN" altLang="en-US" dirty="0"/>
              <a:t>参数</a:t>
            </a:r>
            <a:endParaRPr lang="en-US" altLang="zh-CN" dirty="0"/>
          </a:p>
          <a:p>
            <a:endParaRPr lang="zh-CN" altLang="en-US" dirty="0"/>
          </a:p>
          <a:p>
            <a:r>
              <a:rPr lang="zh-CN" altLang="en-US" dirty="0"/>
              <a:t>添加实际因素（饱和，离散化等）</a:t>
            </a:r>
            <a:endParaRPr lang="en-US" altLang="zh-CN" dirty="0"/>
          </a:p>
          <a:p>
            <a:endParaRPr lang="zh-CN" altLang="en-US" dirty="0"/>
          </a:p>
        </p:txBody>
      </p:sp>
    </p:spTree>
    <p:extLst>
      <p:ext uri="{BB962C8B-B14F-4D97-AF65-F5344CB8AC3E}">
        <p14:creationId xmlns:p14="http://schemas.microsoft.com/office/powerpoint/2010/main" val="112472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案例</a:t>
            </a:r>
            <a:r>
              <a:rPr lang="en-US" altLang="zh-CN" b="1" dirty="0"/>
              <a:t>: </a:t>
            </a:r>
            <a:r>
              <a:rPr lang="zh-CN" altLang="en-US" b="1" dirty="0"/>
              <a:t>磁盘磁头组件</a:t>
            </a:r>
            <a:endParaRPr lang="zh-CN" altLang="en-US" dirty="0"/>
          </a:p>
        </p:txBody>
      </p:sp>
      <p:sp>
        <p:nvSpPr>
          <p:cNvPr id="3" name="Content Placeholder 2"/>
          <p:cNvSpPr>
            <a:spLocks noGrp="1"/>
          </p:cNvSpPr>
          <p:nvPr>
            <p:ph idx="1"/>
          </p:nvPr>
        </p:nvSpPr>
        <p:spPr/>
        <p:txBody>
          <a:bodyPr/>
          <a:lstStyle/>
          <a:p>
            <a:r>
              <a:rPr lang="zh-CN" altLang="en-US" dirty="0"/>
              <a:t>设计目标</a:t>
            </a:r>
            <a:endParaRPr lang="en-US" altLang="zh-CN" dirty="0"/>
          </a:p>
          <a:p>
            <a:r>
              <a:rPr lang="zh-CN" altLang="en-US" dirty="0"/>
              <a:t>上升时间</a:t>
            </a:r>
            <a:r>
              <a:rPr lang="en-US" altLang="zh-CN" dirty="0"/>
              <a:t>: </a:t>
            </a:r>
            <a:r>
              <a:rPr lang="en-US" altLang="zh-CN" b="1" dirty="0"/>
              <a:t>0.002 </a:t>
            </a:r>
            <a:r>
              <a:rPr lang="en-US" altLang="zh-CN" dirty="0"/>
              <a:t>s </a:t>
            </a:r>
          </a:p>
          <a:p>
            <a:r>
              <a:rPr lang="zh-CN" altLang="en-US" dirty="0"/>
              <a:t>调节时间</a:t>
            </a:r>
            <a:r>
              <a:rPr lang="en-US" altLang="zh-CN" dirty="0"/>
              <a:t>: </a:t>
            </a:r>
            <a:r>
              <a:rPr lang="en-US" altLang="zh-CN" b="1" dirty="0"/>
              <a:t>0.018 </a:t>
            </a:r>
            <a:r>
              <a:rPr lang="en-US" altLang="zh-CN" dirty="0"/>
              <a:t>s </a:t>
            </a:r>
          </a:p>
          <a:p>
            <a:r>
              <a:rPr lang="zh-CN" altLang="en-US" dirty="0"/>
              <a:t>消除扰动</a:t>
            </a:r>
          </a:p>
        </p:txBody>
      </p:sp>
      <p:pic>
        <p:nvPicPr>
          <p:cNvPr id="4" name="Picture 3"/>
          <p:cNvPicPr>
            <a:picLocks noChangeAspect="1"/>
          </p:cNvPicPr>
          <p:nvPr/>
        </p:nvPicPr>
        <p:blipFill>
          <a:blip r:embed="rId2"/>
          <a:stretch>
            <a:fillRect/>
          </a:stretch>
        </p:blipFill>
        <p:spPr>
          <a:xfrm>
            <a:off x="2135560" y="3501008"/>
            <a:ext cx="5184576" cy="2531368"/>
          </a:xfrm>
          <a:prstGeom prst="rect">
            <a:avLst/>
          </a:prstGeom>
        </p:spPr>
      </p:pic>
      <p:pic>
        <p:nvPicPr>
          <p:cNvPr id="5" name="Picture 4"/>
          <p:cNvPicPr>
            <a:picLocks noChangeAspect="1"/>
          </p:cNvPicPr>
          <p:nvPr/>
        </p:nvPicPr>
        <p:blipFill>
          <a:blip r:embed="rId3"/>
          <a:stretch>
            <a:fillRect/>
          </a:stretch>
        </p:blipFill>
        <p:spPr>
          <a:xfrm>
            <a:off x="6312024" y="836712"/>
            <a:ext cx="4015704" cy="3196580"/>
          </a:xfrm>
          <a:prstGeom prst="rect">
            <a:avLst/>
          </a:prstGeom>
        </p:spPr>
      </p:pic>
    </p:spTree>
    <p:extLst>
      <p:ext uri="{BB962C8B-B14F-4D97-AF65-F5344CB8AC3E}">
        <p14:creationId xmlns:p14="http://schemas.microsoft.com/office/powerpoint/2010/main" val="164950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hlinkClick r:id="rId2" action="ppaction://hlinksldjump"/>
            <a:hlinkHover r:id="" action="ppaction://noaction" highlightClick="1"/>
          </p:cNvPr>
          <p:cNvSpPr/>
          <p:nvPr/>
        </p:nvSpPr>
        <p:spPr>
          <a:xfrm>
            <a:off x="1954546" y="2687489"/>
            <a:ext cx="6095208" cy="1313946"/>
          </a:xfrm>
          <a:prstGeom prst="rect">
            <a:avLst/>
          </a:prstGeom>
          <a:solidFill>
            <a:srgbClr val="F8A15A"/>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400" dirty="0">
                <a:latin typeface="微软雅黑" pitchFamily="34" charset="-122"/>
                <a:ea typeface="微软雅黑" pitchFamily="34" charset="-122"/>
              </a:rPr>
              <a:t>SIMULINK</a:t>
            </a:r>
          </a:p>
          <a:p>
            <a:pPr algn="ctr"/>
            <a:r>
              <a:rPr lang="zh-CN" altLang="en-US" dirty="0">
                <a:latin typeface="微软雅黑" pitchFamily="34" charset="-122"/>
                <a:ea typeface="微软雅黑" pitchFamily="34" charset="-122"/>
              </a:rPr>
              <a:t>仿真以及基于模型设计</a:t>
            </a:r>
          </a:p>
        </p:txBody>
      </p:sp>
      <p:sp>
        <p:nvSpPr>
          <p:cNvPr id="5" name="矩形 4">
            <a:hlinkClick r:id="rId3" action="ppaction://hlinksldjump"/>
            <a:hlinkHover r:id="" action="ppaction://noaction" highlightClick="1"/>
          </p:cNvPr>
          <p:cNvSpPr/>
          <p:nvPr/>
        </p:nvSpPr>
        <p:spPr>
          <a:xfrm>
            <a:off x="1954546" y="3943941"/>
            <a:ext cx="6095208" cy="1313946"/>
          </a:xfrm>
          <a:prstGeom prst="rect">
            <a:avLst/>
          </a:prstGeom>
          <a:solidFill>
            <a:srgbClr val="4592C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itchFamily="34" charset="-122"/>
                <a:ea typeface="微软雅黑" pitchFamily="34" charset="-122"/>
              </a:rPr>
              <a:t>MATLAB</a:t>
            </a:r>
          </a:p>
          <a:p>
            <a:pPr algn="ctr"/>
            <a:r>
              <a:rPr lang="zh-CN" altLang="en-US" dirty="0">
                <a:latin typeface="微软雅黑" pitchFamily="34" charset="-122"/>
                <a:ea typeface="微软雅黑" pitchFamily="34" charset="-122"/>
              </a:rPr>
              <a:t>科学计算语言</a:t>
            </a:r>
          </a:p>
        </p:txBody>
      </p:sp>
      <p:sp>
        <p:nvSpPr>
          <p:cNvPr id="6" name="矩形 5">
            <a:hlinkClick r:id="rId3" action="ppaction://hlinksldjump" highlightClick="1"/>
            <a:hlinkHover r:id="" action="ppaction://noaction" highlightClick="1"/>
          </p:cNvPr>
          <p:cNvSpPr/>
          <p:nvPr/>
        </p:nvSpPr>
        <p:spPr>
          <a:xfrm>
            <a:off x="1960114" y="5240086"/>
            <a:ext cx="2010657" cy="779715"/>
          </a:xfrm>
          <a:prstGeom prst="rect">
            <a:avLst/>
          </a:prstGeom>
          <a:solidFill>
            <a:srgbClr val="176D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数学，统计，</a:t>
            </a:r>
            <a:endParaRPr lang="en-US" altLang="zh-CN" dirty="0">
              <a:latin typeface="微软雅黑" pitchFamily="34" charset="-122"/>
              <a:ea typeface="微软雅黑" pitchFamily="34" charset="-122"/>
            </a:endParaRPr>
          </a:p>
          <a:p>
            <a:pPr algn="ctr"/>
            <a:r>
              <a:rPr lang="zh-CN" altLang="en-US" dirty="0">
                <a:latin typeface="微软雅黑" pitchFamily="34" charset="-122"/>
                <a:ea typeface="微软雅黑" pitchFamily="34" charset="-122"/>
              </a:rPr>
              <a:t>优化</a:t>
            </a:r>
          </a:p>
        </p:txBody>
      </p:sp>
      <p:sp>
        <p:nvSpPr>
          <p:cNvPr id="7" name="矩形 6">
            <a:hlinkClick r:id="rId4" action="ppaction://hlinksldjump" highlightClick="1"/>
            <a:hlinkHover r:id="" action="ppaction://noaction" highlightClick="1"/>
          </p:cNvPr>
          <p:cNvSpPr/>
          <p:nvPr/>
        </p:nvSpPr>
        <p:spPr>
          <a:xfrm>
            <a:off x="3976338" y="5240086"/>
            <a:ext cx="2010657" cy="779715"/>
          </a:xfrm>
          <a:prstGeom prst="rect">
            <a:avLst/>
          </a:prstGeom>
          <a:solidFill>
            <a:srgbClr val="0D78C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应用程序</a:t>
            </a:r>
          </a:p>
        </p:txBody>
      </p:sp>
      <p:sp>
        <p:nvSpPr>
          <p:cNvPr id="8" name="矩形 7">
            <a:hlinkClick r:id="rId5" action="ppaction://hlinksldjump" highlightClick="1"/>
            <a:hlinkHover r:id="" action="ppaction://noaction" highlightClick="1"/>
          </p:cNvPr>
          <p:cNvSpPr/>
          <p:nvPr/>
        </p:nvSpPr>
        <p:spPr>
          <a:xfrm>
            <a:off x="5998836" y="5240086"/>
            <a:ext cx="2050918" cy="779715"/>
          </a:xfrm>
          <a:prstGeom prst="rect">
            <a:avLst/>
          </a:prstGeom>
          <a:solidFill>
            <a:srgbClr val="4592C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数据库和报告</a:t>
            </a:r>
          </a:p>
        </p:txBody>
      </p:sp>
      <p:sp>
        <p:nvSpPr>
          <p:cNvPr id="9" name="矩形 8">
            <a:hlinkClick r:id="" action="ppaction://noaction"/>
            <a:hlinkHover r:id="" action="ppaction://noaction" highlightClick="1"/>
          </p:cNvPr>
          <p:cNvSpPr/>
          <p:nvPr/>
        </p:nvSpPr>
        <p:spPr>
          <a:xfrm>
            <a:off x="1954546" y="2043923"/>
            <a:ext cx="2076390" cy="675883"/>
          </a:xfrm>
          <a:prstGeom prst="rect">
            <a:avLst/>
          </a:prstGeom>
          <a:solidFill>
            <a:srgbClr val="F57B17"/>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快速原型</a:t>
            </a:r>
            <a:endParaRPr lang="en-US" altLang="zh-CN" dirty="0">
              <a:latin typeface="微软雅黑" pitchFamily="34" charset="-122"/>
              <a:ea typeface="微软雅黑" pitchFamily="34" charset="-122"/>
            </a:endParaRPr>
          </a:p>
          <a:p>
            <a:pPr algn="ctr"/>
            <a:r>
              <a:rPr lang="zh-CN" altLang="en-US" dirty="0">
                <a:latin typeface="微软雅黑" pitchFamily="34" charset="-122"/>
                <a:ea typeface="微软雅黑" pitchFamily="34" charset="-122"/>
              </a:rPr>
              <a:t>与</a:t>
            </a:r>
            <a:r>
              <a:rPr lang="en-US" altLang="zh-CN" dirty="0">
                <a:latin typeface="微软雅黑" pitchFamily="34" charset="-122"/>
                <a:ea typeface="微软雅黑" pitchFamily="34" charset="-122"/>
              </a:rPr>
              <a:t>HIL</a:t>
            </a:r>
            <a:r>
              <a:rPr lang="zh-CN" altLang="en-US" dirty="0">
                <a:latin typeface="微软雅黑" pitchFamily="34" charset="-122"/>
                <a:ea typeface="微软雅黑" pitchFamily="34" charset="-122"/>
              </a:rPr>
              <a:t>仿真</a:t>
            </a:r>
          </a:p>
        </p:txBody>
      </p:sp>
      <p:sp>
        <p:nvSpPr>
          <p:cNvPr id="10" name="矩形 9">
            <a:hlinkClick r:id="" action="ppaction://noaction"/>
            <a:hlinkHover r:id="" action="ppaction://noaction" highlightClick="1"/>
          </p:cNvPr>
          <p:cNvSpPr/>
          <p:nvPr/>
        </p:nvSpPr>
        <p:spPr>
          <a:xfrm>
            <a:off x="4042779" y="2043923"/>
            <a:ext cx="2009409" cy="675883"/>
          </a:xfrm>
          <a:prstGeom prst="rect">
            <a:avLst/>
          </a:prstGeom>
          <a:solidFill>
            <a:srgbClr val="F79443"/>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验证、确认</a:t>
            </a:r>
            <a:endParaRPr lang="en-US" altLang="zh-CN" dirty="0">
              <a:latin typeface="微软雅黑" pitchFamily="34" charset="-122"/>
              <a:ea typeface="微软雅黑" pitchFamily="34" charset="-122"/>
            </a:endParaRPr>
          </a:p>
          <a:p>
            <a:pPr algn="ctr"/>
            <a:r>
              <a:rPr lang="zh-CN" altLang="en-US" dirty="0">
                <a:latin typeface="微软雅黑" pitchFamily="34" charset="-122"/>
                <a:ea typeface="微软雅黑" pitchFamily="34" charset="-122"/>
              </a:rPr>
              <a:t>和测试</a:t>
            </a:r>
          </a:p>
        </p:txBody>
      </p:sp>
      <p:sp>
        <p:nvSpPr>
          <p:cNvPr id="11" name="矩形 10">
            <a:hlinkClick r:id="rId2" action="ppaction://hlinksldjump"/>
            <a:hlinkHover r:id="" action="ppaction://noaction" highlightClick="1"/>
          </p:cNvPr>
          <p:cNvSpPr/>
          <p:nvPr/>
        </p:nvSpPr>
        <p:spPr>
          <a:xfrm>
            <a:off x="6059003" y="2043923"/>
            <a:ext cx="1990752" cy="675883"/>
          </a:xfrm>
          <a:prstGeom prst="rect">
            <a:avLst/>
          </a:prstGeom>
          <a:solidFill>
            <a:srgbClr val="F8A15A"/>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仿真图示</a:t>
            </a:r>
            <a:endParaRPr lang="en-US" altLang="zh-CN" dirty="0">
              <a:latin typeface="微软雅黑" pitchFamily="34" charset="-122"/>
              <a:ea typeface="微软雅黑" pitchFamily="34" charset="-122"/>
            </a:endParaRPr>
          </a:p>
          <a:p>
            <a:pPr algn="ctr"/>
            <a:r>
              <a:rPr lang="zh-CN" altLang="en-US" dirty="0">
                <a:latin typeface="微软雅黑" pitchFamily="34" charset="-122"/>
                <a:ea typeface="微软雅黑" pitchFamily="34" charset="-122"/>
              </a:rPr>
              <a:t>和报告</a:t>
            </a:r>
          </a:p>
        </p:txBody>
      </p:sp>
      <p:sp>
        <p:nvSpPr>
          <p:cNvPr id="12" name="矩形 11">
            <a:hlinkClick r:id="rId6" action="ppaction://hlinksldjump"/>
            <a:hlinkHover r:id="" action="ppaction://noaction" highlightClick="1"/>
          </p:cNvPr>
          <p:cNvSpPr/>
          <p:nvPr/>
        </p:nvSpPr>
        <p:spPr>
          <a:xfrm>
            <a:off x="1954546" y="1351654"/>
            <a:ext cx="3217277" cy="675883"/>
          </a:xfrm>
          <a:prstGeom prst="rect">
            <a:avLst/>
          </a:prstGeom>
          <a:solidFill>
            <a:srgbClr val="F57B17"/>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基于事件的建模</a:t>
            </a:r>
          </a:p>
        </p:txBody>
      </p:sp>
      <p:sp>
        <p:nvSpPr>
          <p:cNvPr id="13" name="矩形 12">
            <a:hlinkClick r:id="rId7" action="ppaction://hlinksldjump"/>
            <a:hlinkHover r:id="" action="ppaction://noaction" highlightClick="1"/>
          </p:cNvPr>
          <p:cNvSpPr/>
          <p:nvPr/>
        </p:nvSpPr>
        <p:spPr>
          <a:xfrm>
            <a:off x="5194907" y="1351654"/>
            <a:ext cx="2854848" cy="675883"/>
          </a:xfrm>
          <a:prstGeom prst="rect">
            <a:avLst/>
          </a:prstGeom>
          <a:solidFill>
            <a:srgbClr val="F79747"/>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物理建模</a:t>
            </a:r>
          </a:p>
        </p:txBody>
      </p:sp>
      <p:sp>
        <p:nvSpPr>
          <p:cNvPr id="14" name="矩形 13">
            <a:hlinkClick r:id="" action="ppaction://noaction"/>
            <a:hlinkHover r:id="" action="ppaction://noaction" highlightClick="1"/>
          </p:cNvPr>
          <p:cNvSpPr/>
          <p:nvPr/>
        </p:nvSpPr>
        <p:spPr>
          <a:xfrm>
            <a:off x="5863329" y="3867327"/>
            <a:ext cx="2076390" cy="337941"/>
          </a:xfrm>
          <a:prstGeom prst="rect">
            <a:avLst/>
          </a:prstGeom>
          <a:solidFill>
            <a:srgbClr val="145B90"/>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代码生成</a:t>
            </a:r>
          </a:p>
        </p:txBody>
      </p:sp>
      <p:sp>
        <p:nvSpPr>
          <p:cNvPr id="15" name="矩形 14">
            <a:hlinkClick r:id="rId8" action="ppaction://hlinksldjump"/>
            <a:hlinkHover r:id="" action="ppaction://noaction" highlightClick="1"/>
          </p:cNvPr>
          <p:cNvSpPr/>
          <p:nvPr/>
        </p:nvSpPr>
        <p:spPr>
          <a:xfrm>
            <a:off x="2586964" y="3858536"/>
            <a:ext cx="2076390" cy="337941"/>
          </a:xfrm>
          <a:prstGeom prst="rect">
            <a:avLst/>
          </a:prstGeom>
          <a:solidFill>
            <a:srgbClr val="145B90"/>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微软雅黑" pitchFamily="34" charset="-122"/>
                <a:ea typeface="微软雅黑" pitchFamily="34" charset="-122"/>
              </a:rPr>
              <a:t>并行计算</a:t>
            </a:r>
          </a:p>
        </p:txBody>
      </p:sp>
      <p:sp>
        <p:nvSpPr>
          <p:cNvPr id="16" name="矩形 15">
            <a:hlinkClick r:id="" action="ppaction://noaction"/>
            <a:hlinkHover r:id="" action="ppaction://noaction" highlightClick="1"/>
          </p:cNvPr>
          <p:cNvSpPr/>
          <p:nvPr/>
        </p:nvSpPr>
        <p:spPr>
          <a:xfrm>
            <a:off x="8105088" y="2019431"/>
            <a:ext cx="2076390" cy="675883"/>
          </a:xfrm>
          <a:prstGeom prst="rect">
            <a:avLst/>
          </a:prstGeom>
          <a:solidFill>
            <a:schemeClr val="tx2">
              <a:lumMod val="7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dirty="0">
                <a:latin typeface="微软雅黑" pitchFamily="34" charset="-122"/>
                <a:ea typeface="微软雅黑" pitchFamily="34" charset="-122"/>
              </a:rPr>
              <a:t>控制系统</a:t>
            </a:r>
          </a:p>
        </p:txBody>
      </p:sp>
      <p:sp>
        <p:nvSpPr>
          <p:cNvPr id="17" name="矩形 16">
            <a:hlinkClick r:id="" action="ppaction://noaction"/>
            <a:hlinkHover r:id="" action="ppaction://noaction" highlightClick="1"/>
          </p:cNvPr>
          <p:cNvSpPr/>
          <p:nvPr/>
        </p:nvSpPr>
        <p:spPr>
          <a:xfrm>
            <a:off x="8105088" y="2681840"/>
            <a:ext cx="2076390" cy="675883"/>
          </a:xfrm>
          <a:prstGeom prst="rect">
            <a:avLst/>
          </a:prstGeom>
          <a:solidFill>
            <a:schemeClr val="tx2">
              <a:lumMod val="7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dirty="0">
                <a:latin typeface="微软雅黑" pitchFamily="34" charset="-122"/>
                <a:ea typeface="微软雅黑" pitchFamily="34" charset="-122"/>
              </a:rPr>
              <a:t>信号处理和通讯</a:t>
            </a:r>
          </a:p>
        </p:txBody>
      </p:sp>
      <p:sp>
        <p:nvSpPr>
          <p:cNvPr id="18" name="矩形 17">
            <a:hlinkClick r:id="" action="ppaction://noaction"/>
            <a:hlinkHover r:id="" action="ppaction://noaction" highlightClick="1"/>
          </p:cNvPr>
          <p:cNvSpPr/>
          <p:nvPr/>
        </p:nvSpPr>
        <p:spPr>
          <a:xfrm>
            <a:off x="8105088" y="3344249"/>
            <a:ext cx="2076390" cy="675883"/>
          </a:xfrm>
          <a:prstGeom prst="rect">
            <a:avLst/>
          </a:prstGeom>
          <a:solidFill>
            <a:schemeClr val="tx2">
              <a:lumMod val="7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dirty="0">
                <a:latin typeface="微软雅黑" pitchFamily="34" charset="-122"/>
                <a:ea typeface="微软雅黑" pitchFamily="34" charset="-122"/>
              </a:rPr>
              <a:t>图像和视频处理</a:t>
            </a:r>
          </a:p>
        </p:txBody>
      </p:sp>
      <p:sp>
        <p:nvSpPr>
          <p:cNvPr id="19" name="矩形 18">
            <a:hlinkClick r:id="" action="ppaction://noaction"/>
            <a:hlinkHover r:id="" action="ppaction://noaction" highlightClick="1"/>
          </p:cNvPr>
          <p:cNvSpPr/>
          <p:nvPr/>
        </p:nvSpPr>
        <p:spPr>
          <a:xfrm>
            <a:off x="8105088" y="4006658"/>
            <a:ext cx="2076390" cy="675883"/>
          </a:xfrm>
          <a:prstGeom prst="rect">
            <a:avLst/>
          </a:prstGeom>
          <a:solidFill>
            <a:schemeClr val="tx2">
              <a:lumMod val="7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dirty="0">
                <a:latin typeface="微软雅黑" pitchFamily="34" charset="-122"/>
                <a:ea typeface="微软雅黑" pitchFamily="34" charset="-122"/>
              </a:rPr>
              <a:t>测试测量</a:t>
            </a:r>
          </a:p>
        </p:txBody>
      </p:sp>
      <p:sp>
        <p:nvSpPr>
          <p:cNvPr id="20" name="矩形 19">
            <a:hlinkClick r:id="" action="ppaction://noaction"/>
            <a:hlinkHover r:id="" action="ppaction://noaction" highlightClick="1"/>
          </p:cNvPr>
          <p:cNvSpPr/>
          <p:nvPr/>
        </p:nvSpPr>
        <p:spPr>
          <a:xfrm>
            <a:off x="8105088" y="4669067"/>
            <a:ext cx="2076390" cy="675883"/>
          </a:xfrm>
          <a:prstGeom prst="rect">
            <a:avLst/>
          </a:prstGeom>
          <a:solidFill>
            <a:schemeClr val="tx2">
              <a:lumMod val="7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dirty="0">
                <a:latin typeface="微软雅黑" pitchFamily="34" charset="-122"/>
                <a:ea typeface="微软雅黑" pitchFamily="34" charset="-122"/>
              </a:rPr>
              <a:t>金融计算</a:t>
            </a:r>
          </a:p>
        </p:txBody>
      </p:sp>
      <p:sp>
        <p:nvSpPr>
          <p:cNvPr id="21" name="矩形 20">
            <a:hlinkClick r:id="" action="ppaction://noaction"/>
            <a:hlinkHover r:id="" action="ppaction://noaction" highlightClick="1"/>
          </p:cNvPr>
          <p:cNvSpPr/>
          <p:nvPr/>
        </p:nvSpPr>
        <p:spPr>
          <a:xfrm>
            <a:off x="8105088" y="5331477"/>
            <a:ext cx="2076390" cy="675883"/>
          </a:xfrm>
          <a:prstGeom prst="rect">
            <a:avLst/>
          </a:prstGeom>
          <a:solidFill>
            <a:schemeClr val="tx2">
              <a:lumMod val="7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dirty="0">
                <a:latin typeface="微软雅黑" pitchFamily="34" charset="-122"/>
                <a:ea typeface="微软雅黑" pitchFamily="34" charset="-122"/>
              </a:rPr>
              <a:t>生物计算</a:t>
            </a:r>
          </a:p>
        </p:txBody>
      </p:sp>
      <p:sp>
        <p:nvSpPr>
          <p:cNvPr id="22" name="矩形 21">
            <a:hlinkHover r:id="" action="ppaction://noaction" highlightClick="1"/>
          </p:cNvPr>
          <p:cNvSpPr/>
          <p:nvPr/>
        </p:nvSpPr>
        <p:spPr>
          <a:xfrm>
            <a:off x="8134410" y="1343548"/>
            <a:ext cx="2076390" cy="675883"/>
          </a:xfrm>
          <a:prstGeom prst="rect">
            <a:avLst/>
          </a:prstGeom>
          <a:solidFill>
            <a:schemeClr val="bg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tx1"/>
                </a:solidFill>
                <a:latin typeface="微软雅黑" pitchFamily="34" charset="-122"/>
                <a:ea typeface="微软雅黑" pitchFamily="34" charset="-122"/>
              </a:rPr>
              <a:t>应用</a:t>
            </a:r>
          </a:p>
        </p:txBody>
      </p:sp>
      <p:sp>
        <p:nvSpPr>
          <p:cNvPr id="23" name="Rectangle 2"/>
          <p:cNvSpPr>
            <a:spLocks noGrp="1" noChangeArrowheads="1"/>
          </p:cNvSpPr>
          <p:nvPr>
            <p:ph type="title"/>
          </p:nvPr>
        </p:nvSpPr>
        <p:spPr>
          <a:xfrm>
            <a:off x="1981200" y="457200"/>
            <a:ext cx="8077200" cy="990600"/>
          </a:xfrm>
        </p:spPr>
        <p:txBody>
          <a:bodyPr vert="horz" lIns="68749" tIns="34374" rIns="68749" bIns="34374" rtlCol="0" anchor="t" anchorCtr="0">
            <a:noAutofit/>
          </a:bodyPr>
          <a:lstStyle/>
          <a:p>
            <a:pPr eaLnBrk="1" hangingPunct="1"/>
            <a:r>
              <a:rPr lang="en-US" altLang="zh-CN" b="1" dirty="0">
                <a:ea typeface="宋体" panose="02010600030101010101" pitchFamily="2" charset="-122"/>
              </a:rPr>
              <a:t>MATLAB </a:t>
            </a:r>
            <a:r>
              <a:rPr lang="zh-CN" altLang="en-US" b="1" dirty="0">
                <a:latin typeface="黑体" panose="02010609060101010101" pitchFamily="49" charset="-122"/>
                <a:ea typeface="黑体" panose="02010609060101010101" pitchFamily="49" charset="-122"/>
              </a:rPr>
              <a:t>家族</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0363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系统模型</a:t>
            </a:r>
          </a:p>
        </p:txBody>
      </p:sp>
      <p:pic>
        <p:nvPicPr>
          <p:cNvPr id="6" name="Content Placeholder 5"/>
          <p:cNvPicPr>
            <a:picLocks noGrp="1" noChangeAspect="1"/>
          </p:cNvPicPr>
          <p:nvPr>
            <p:ph idx="1"/>
          </p:nvPr>
        </p:nvPicPr>
        <p:blipFill>
          <a:blip r:embed="rId2"/>
          <a:stretch>
            <a:fillRect/>
          </a:stretch>
        </p:blipFill>
        <p:spPr>
          <a:xfrm>
            <a:off x="1631504" y="1196752"/>
            <a:ext cx="8139886" cy="4176464"/>
          </a:xfrm>
          <a:prstGeom prst="rect">
            <a:avLst/>
          </a:prstGeom>
        </p:spPr>
      </p:pic>
    </p:spTree>
    <p:extLst>
      <p:ext uri="{BB962C8B-B14F-4D97-AF65-F5344CB8AC3E}">
        <p14:creationId xmlns:p14="http://schemas.microsoft.com/office/powerpoint/2010/main" val="3481131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PID Controllers</a:t>
            </a:r>
            <a:endParaRPr lang="zh-CN" altLang="en-US" b="1" dirty="0"/>
          </a:p>
        </p:txBody>
      </p:sp>
      <p:sp>
        <p:nvSpPr>
          <p:cNvPr id="3" name="Content Placeholder 2"/>
          <p:cNvSpPr>
            <a:spLocks noGrp="1"/>
          </p:cNvSpPr>
          <p:nvPr>
            <p:ph idx="1"/>
          </p:nvPr>
        </p:nvSpPr>
        <p:spPr>
          <a:xfrm>
            <a:off x="839416" y="1600200"/>
            <a:ext cx="10539786" cy="4648200"/>
          </a:xfrm>
        </p:spPr>
        <p:txBody>
          <a:bodyPr/>
          <a:lstStyle/>
          <a:p>
            <a:pPr marL="0" indent="0">
              <a:buNone/>
            </a:pPr>
            <a:r>
              <a:rPr lang="en-US" altLang="zh-CN" b="1" dirty="0"/>
              <a:t>P – </a:t>
            </a:r>
            <a:r>
              <a:rPr lang="zh-CN" altLang="en-US" b="1" dirty="0"/>
              <a:t>比例增益</a:t>
            </a:r>
            <a:endParaRPr lang="en-US" altLang="zh-CN" b="1" dirty="0"/>
          </a:p>
          <a:p>
            <a:pPr marL="0" indent="0">
              <a:buNone/>
            </a:pPr>
            <a:r>
              <a:rPr lang="zh-CN" altLang="en-US" dirty="0"/>
              <a:t>加快响应速度，增加超调</a:t>
            </a:r>
            <a:r>
              <a:rPr lang="en-US" altLang="zh-CN" dirty="0"/>
              <a:t> </a:t>
            </a:r>
          </a:p>
          <a:p>
            <a:pPr marL="0" indent="0">
              <a:buNone/>
            </a:pPr>
            <a:r>
              <a:rPr lang="en-US" altLang="zh-CN" b="1" dirty="0"/>
              <a:t>I – </a:t>
            </a:r>
            <a:r>
              <a:rPr lang="zh-CN" altLang="en-US" b="1" dirty="0"/>
              <a:t>积分增益</a:t>
            </a:r>
            <a:endParaRPr lang="en-US" altLang="zh-CN" b="1" dirty="0"/>
          </a:p>
          <a:p>
            <a:pPr marL="0" indent="0">
              <a:buNone/>
            </a:pPr>
            <a:r>
              <a:rPr lang="zh-CN" altLang="en-US" dirty="0"/>
              <a:t>消除稳态误差，降低响应速度</a:t>
            </a:r>
            <a:endParaRPr lang="en-US" altLang="zh-CN" dirty="0"/>
          </a:p>
          <a:p>
            <a:pPr marL="0" indent="0">
              <a:buNone/>
            </a:pPr>
            <a:r>
              <a:rPr lang="en-US" altLang="zh-CN" b="1" dirty="0"/>
              <a:t>D – </a:t>
            </a:r>
            <a:r>
              <a:rPr lang="zh-CN" altLang="en-US" b="1" dirty="0"/>
              <a:t>微分增益</a:t>
            </a:r>
            <a:endParaRPr lang="en-US" altLang="zh-CN" b="1" dirty="0"/>
          </a:p>
          <a:p>
            <a:pPr marL="0" indent="0">
              <a:buNone/>
            </a:pPr>
            <a:r>
              <a:rPr lang="zh-CN" altLang="en-US" dirty="0"/>
              <a:t>改善动态特性，增加噪声敏感度</a:t>
            </a:r>
            <a:endParaRPr lang="en-US" altLang="zh-CN" dirty="0"/>
          </a:p>
          <a:p>
            <a:pPr marL="0" indent="0">
              <a:buNone/>
            </a:pPr>
            <a:r>
              <a:rPr lang="en-US" altLang="zh-CN" b="1" dirty="0"/>
              <a:t>N – </a:t>
            </a:r>
            <a:r>
              <a:rPr lang="zh-CN" altLang="en-US" b="1" dirty="0"/>
              <a:t>滤波器系数</a:t>
            </a:r>
            <a:endParaRPr lang="en-US" altLang="zh-CN" b="1" dirty="0"/>
          </a:p>
          <a:p>
            <a:pPr marL="0" indent="0">
              <a:buNone/>
            </a:pPr>
            <a:r>
              <a:rPr lang="zh-CN" altLang="en-US" dirty="0"/>
              <a:t>低通滤波器系数，避免放大高频噪声</a:t>
            </a:r>
          </a:p>
        </p:txBody>
      </p:sp>
      <p:pic>
        <p:nvPicPr>
          <p:cNvPr id="4" name="Picture 3"/>
          <p:cNvPicPr>
            <a:picLocks noChangeAspect="1"/>
          </p:cNvPicPr>
          <p:nvPr/>
        </p:nvPicPr>
        <p:blipFill>
          <a:blip r:embed="rId2"/>
          <a:stretch>
            <a:fillRect/>
          </a:stretch>
        </p:blipFill>
        <p:spPr>
          <a:xfrm>
            <a:off x="6528048" y="1421196"/>
            <a:ext cx="3505200" cy="1247775"/>
          </a:xfrm>
          <a:prstGeom prst="rect">
            <a:avLst/>
          </a:prstGeom>
        </p:spPr>
      </p:pic>
      <p:pic>
        <p:nvPicPr>
          <p:cNvPr id="5" name="Picture 4"/>
          <p:cNvPicPr>
            <a:picLocks noChangeAspect="1"/>
          </p:cNvPicPr>
          <p:nvPr/>
        </p:nvPicPr>
        <p:blipFill>
          <a:blip r:embed="rId3"/>
          <a:stretch>
            <a:fillRect/>
          </a:stretch>
        </p:blipFill>
        <p:spPr>
          <a:xfrm>
            <a:off x="5994402" y="2840181"/>
            <a:ext cx="5121676" cy="3085834"/>
          </a:xfrm>
          <a:prstGeom prst="rect">
            <a:avLst/>
          </a:prstGeom>
        </p:spPr>
      </p:pic>
    </p:spTree>
    <p:extLst>
      <p:ext uri="{BB962C8B-B14F-4D97-AF65-F5344CB8AC3E}">
        <p14:creationId xmlns:p14="http://schemas.microsoft.com/office/powerpoint/2010/main" val="3586660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控制器类型</a:t>
            </a:r>
            <a:endParaRPr lang="zh-CN" altLang="en-US" dirty="0"/>
          </a:p>
        </p:txBody>
      </p:sp>
      <p:sp>
        <p:nvSpPr>
          <p:cNvPr id="3" name="Content Placeholder 2"/>
          <p:cNvSpPr>
            <a:spLocks noGrp="1"/>
          </p:cNvSpPr>
          <p:nvPr>
            <p:ph idx="1"/>
          </p:nvPr>
        </p:nvSpPr>
        <p:spPr/>
        <p:txBody>
          <a:bodyPr/>
          <a:lstStyle/>
          <a:p>
            <a:pPr marL="0" indent="0">
              <a:buNone/>
            </a:pPr>
            <a:r>
              <a:rPr lang="zh-CN" altLang="en-US" b="1" dirty="0"/>
              <a:t>控制器 </a:t>
            </a:r>
            <a:r>
              <a:rPr lang="en-US" altLang="zh-CN" dirty="0"/>
              <a:t>– P, I, PI, PD, or PID        </a:t>
            </a:r>
          </a:p>
        </p:txBody>
      </p:sp>
      <p:pic>
        <p:nvPicPr>
          <p:cNvPr id="4" name="Picture 3"/>
          <p:cNvPicPr>
            <a:picLocks noChangeAspect="1"/>
          </p:cNvPicPr>
          <p:nvPr/>
        </p:nvPicPr>
        <p:blipFill>
          <a:blip r:embed="rId2"/>
          <a:stretch>
            <a:fillRect/>
          </a:stretch>
        </p:blipFill>
        <p:spPr>
          <a:xfrm>
            <a:off x="2999656" y="2492896"/>
            <a:ext cx="6480720" cy="2160240"/>
          </a:xfrm>
          <a:prstGeom prst="rect">
            <a:avLst/>
          </a:prstGeom>
        </p:spPr>
      </p:pic>
    </p:spTree>
    <p:extLst>
      <p:ext uri="{BB962C8B-B14F-4D97-AF65-F5344CB8AC3E}">
        <p14:creationId xmlns:p14="http://schemas.microsoft.com/office/powerpoint/2010/main" val="454272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476672"/>
            <a:ext cx="10769600" cy="990600"/>
          </a:xfrm>
        </p:spPr>
        <p:txBody>
          <a:bodyPr/>
          <a:lstStyle/>
          <a:p>
            <a:r>
              <a:rPr lang="zh-CN" altLang="en-US" b="1" dirty="0"/>
              <a:t>调节控制器参数</a:t>
            </a:r>
            <a:r>
              <a:rPr lang="en-US" altLang="zh-CN" b="1" dirty="0"/>
              <a:t> </a:t>
            </a:r>
            <a:endParaRPr lang="zh-CN" altLang="en-US" b="1" dirty="0"/>
          </a:p>
        </p:txBody>
      </p:sp>
      <p:sp>
        <p:nvSpPr>
          <p:cNvPr id="3" name="Content Placeholder 2"/>
          <p:cNvSpPr>
            <a:spLocks noGrp="1"/>
          </p:cNvSpPr>
          <p:nvPr>
            <p:ph idx="1"/>
          </p:nvPr>
        </p:nvSpPr>
        <p:spPr>
          <a:xfrm>
            <a:off x="839416" y="1600200"/>
            <a:ext cx="10539786" cy="4648200"/>
          </a:xfrm>
        </p:spPr>
        <p:txBody>
          <a:bodyPr/>
          <a:lstStyle/>
          <a:p>
            <a:pPr marL="0" indent="0">
              <a:buNone/>
            </a:pPr>
            <a:r>
              <a:rPr lang="en-US" altLang="zh-CN" dirty="0"/>
              <a:t>• </a:t>
            </a:r>
            <a:r>
              <a:rPr lang="zh-CN" altLang="en-US" dirty="0"/>
              <a:t>手动调参 </a:t>
            </a:r>
            <a:r>
              <a:rPr lang="en-US" altLang="zh-CN" dirty="0"/>
              <a:t>– </a:t>
            </a:r>
            <a:r>
              <a:rPr lang="zh-CN" altLang="en-US" dirty="0"/>
              <a:t>试错法</a:t>
            </a:r>
            <a:endParaRPr lang="en-US" altLang="zh-CN" dirty="0"/>
          </a:p>
          <a:p>
            <a:pPr marL="0" indent="0">
              <a:buNone/>
            </a:pPr>
            <a:r>
              <a:rPr lang="en-US" altLang="zh-CN" dirty="0"/>
              <a:t>• </a:t>
            </a:r>
            <a:r>
              <a:rPr lang="zh-CN" altLang="en-US" dirty="0"/>
              <a:t>手动调参</a:t>
            </a:r>
            <a:r>
              <a:rPr lang="en-US" altLang="zh-CN" dirty="0"/>
              <a:t> – </a:t>
            </a:r>
            <a:r>
              <a:rPr lang="zh-CN" altLang="en-US" dirty="0"/>
              <a:t>频率响应法</a:t>
            </a:r>
            <a:r>
              <a:rPr lang="en-US" altLang="zh-CN" dirty="0"/>
              <a:t> </a:t>
            </a:r>
          </a:p>
          <a:p>
            <a:pPr marL="0" indent="0">
              <a:buNone/>
            </a:pPr>
            <a:r>
              <a:rPr lang="en-US" altLang="zh-CN" dirty="0"/>
              <a:t>• </a:t>
            </a:r>
            <a:r>
              <a:rPr lang="zh-CN" altLang="en-US" dirty="0"/>
              <a:t>自动调参</a:t>
            </a:r>
          </a:p>
        </p:txBody>
      </p:sp>
      <p:pic>
        <p:nvPicPr>
          <p:cNvPr id="5" name="Picture 4"/>
          <p:cNvPicPr>
            <a:picLocks noChangeAspect="1"/>
          </p:cNvPicPr>
          <p:nvPr/>
        </p:nvPicPr>
        <p:blipFill>
          <a:blip r:embed="rId2"/>
          <a:stretch>
            <a:fillRect/>
          </a:stretch>
        </p:blipFill>
        <p:spPr>
          <a:xfrm>
            <a:off x="5159896" y="1844824"/>
            <a:ext cx="5544616" cy="3816424"/>
          </a:xfrm>
          <a:prstGeom prst="rect">
            <a:avLst/>
          </a:prstGeom>
        </p:spPr>
      </p:pic>
    </p:spTree>
    <p:extLst>
      <p:ext uri="{BB962C8B-B14F-4D97-AF65-F5344CB8AC3E}">
        <p14:creationId xmlns:p14="http://schemas.microsoft.com/office/powerpoint/2010/main" val="329700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自动调参</a:t>
            </a:r>
            <a:endParaRPr lang="zh-CN" altLang="en-US" dirty="0"/>
          </a:p>
        </p:txBody>
      </p:sp>
      <p:sp>
        <p:nvSpPr>
          <p:cNvPr id="3" name="Content Placeholder 2"/>
          <p:cNvSpPr>
            <a:spLocks noGrp="1"/>
          </p:cNvSpPr>
          <p:nvPr>
            <p:ph idx="1"/>
          </p:nvPr>
        </p:nvSpPr>
        <p:spPr>
          <a:xfrm>
            <a:off x="911424" y="1600200"/>
            <a:ext cx="10467778" cy="4648200"/>
          </a:xfrm>
        </p:spPr>
        <p:txBody>
          <a:bodyPr/>
          <a:lstStyle/>
          <a:p>
            <a:pPr marL="0" indent="0">
              <a:buNone/>
            </a:pPr>
            <a:r>
              <a:rPr lang="en-US" altLang="zh-CN" dirty="0">
                <a:latin typeface="+mn-ea"/>
              </a:rPr>
              <a:t>1. </a:t>
            </a:r>
            <a:r>
              <a:rPr lang="zh-CN" altLang="en-US" dirty="0">
                <a:latin typeface="+mn-ea"/>
              </a:rPr>
              <a:t>工作点附近线性化模型</a:t>
            </a:r>
            <a:r>
              <a:rPr lang="en-US" altLang="zh-CN" dirty="0">
                <a:latin typeface="+mn-ea"/>
              </a:rPr>
              <a:t> </a:t>
            </a:r>
          </a:p>
          <a:p>
            <a:pPr marL="0" indent="0">
              <a:buNone/>
            </a:pPr>
            <a:r>
              <a:rPr lang="en-US" altLang="zh-CN" dirty="0">
                <a:latin typeface="+mn-ea"/>
              </a:rPr>
              <a:t>2. </a:t>
            </a:r>
            <a:r>
              <a:rPr lang="zh-CN" altLang="en-US" dirty="0">
                <a:latin typeface="+mn-ea"/>
              </a:rPr>
              <a:t>标准的反馈结构</a:t>
            </a:r>
            <a:r>
              <a:rPr lang="en-US" altLang="zh-CN" dirty="0">
                <a:latin typeface="+mn-ea"/>
              </a:rPr>
              <a:t> </a:t>
            </a:r>
          </a:p>
          <a:p>
            <a:pPr marL="0" indent="0">
              <a:buNone/>
            </a:pPr>
            <a:r>
              <a:rPr lang="en-US" altLang="zh-CN" dirty="0">
                <a:latin typeface="+mn-ea"/>
              </a:rPr>
              <a:t>3. </a:t>
            </a:r>
            <a:r>
              <a:rPr lang="zh-CN" altLang="en-US" dirty="0">
                <a:latin typeface="+mn-ea"/>
              </a:rPr>
              <a:t>基于线性系统调参</a:t>
            </a:r>
            <a:r>
              <a:rPr lang="en-US" altLang="zh-CN" dirty="0">
                <a:latin typeface="+mn-ea"/>
              </a:rPr>
              <a:t> </a:t>
            </a:r>
            <a:endParaRPr lang="zh-CN" altLang="en-US" dirty="0">
              <a:latin typeface="+mn-ea"/>
            </a:endParaRPr>
          </a:p>
        </p:txBody>
      </p:sp>
      <p:pic>
        <p:nvPicPr>
          <p:cNvPr id="6" name="Picture 5"/>
          <p:cNvPicPr>
            <a:picLocks noChangeAspect="1"/>
          </p:cNvPicPr>
          <p:nvPr/>
        </p:nvPicPr>
        <p:blipFill>
          <a:blip r:embed="rId2"/>
          <a:stretch>
            <a:fillRect/>
          </a:stretch>
        </p:blipFill>
        <p:spPr>
          <a:xfrm>
            <a:off x="4655840" y="984775"/>
            <a:ext cx="6484243" cy="5791200"/>
          </a:xfrm>
          <a:prstGeom prst="rect">
            <a:avLst/>
          </a:prstGeom>
        </p:spPr>
      </p:pic>
    </p:spTree>
    <p:extLst>
      <p:ext uri="{BB962C8B-B14F-4D97-AF65-F5344CB8AC3E}">
        <p14:creationId xmlns:p14="http://schemas.microsoft.com/office/powerpoint/2010/main" val="623598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自动调参工具</a:t>
            </a:r>
            <a:endParaRPr lang="zh-CN" altLang="en-US" dirty="0"/>
          </a:p>
        </p:txBody>
      </p:sp>
      <p:pic>
        <p:nvPicPr>
          <p:cNvPr id="5" name="Content Placeholder 4"/>
          <p:cNvPicPr>
            <a:picLocks noGrp="1" noChangeAspect="1"/>
          </p:cNvPicPr>
          <p:nvPr>
            <p:ph idx="1"/>
          </p:nvPr>
        </p:nvPicPr>
        <p:blipFill>
          <a:blip r:embed="rId2"/>
          <a:stretch>
            <a:fillRect/>
          </a:stretch>
        </p:blipFill>
        <p:spPr>
          <a:xfrm>
            <a:off x="2495600" y="1268760"/>
            <a:ext cx="7344816" cy="4968552"/>
          </a:xfrm>
          <a:prstGeom prst="rect">
            <a:avLst/>
          </a:prstGeom>
        </p:spPr>
      </p:pic>
    </p:spTree>
    <p:extLst>
      <p:ext uri="{BB962C8B-B14F-4D97-AF65-F5344CB8AC3E}">
        <p14:creationId xmlns:p14="http://schemas.microsoft.com/office/powerpoint/2010/main" val="840941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自动调参算法</a:t>
            </a:r>
            <a:endParaRPr lang="zh-CN" altLang="en-US" dirty="0"/>
          </a:p>
        </p:txBody>
      </p:sp>
      <p:sp>
        <p:nvSpPr>
          <p:cNvPr id="3" name="Content Placeholder 2"/>
          <p:cNvSpPr>
            <a:spLocks noGrp="1"/>
          </p:cNvSpPr>
          <p:nvPr>
            <p:ph idx="1"/>
          </p:nvPr>
        </p:nvSpPr>
        <p:spPr>
          <a:xfrm>
            <a:off x="911424" y="1600200"/>
            <a:ext cx="10467778" cy="4648200"/>
          </a:xfrm>
        </p:spPr>
        <p:txBody>
          <a:bodyPr/>
          <a:lstStyle/>
          <a:p>
            <a:pPr marL="0" indent="0">
              <a:buNone/>
            </a:pPr>
            <a:r>
              <a:rPr lang="zh-CN" altLang="en-US" dirty="0"/>
              <a:t>基于时域或者频域指标调节</a:t>
            </a:r>
            <a:r>
              <a:rPr lang="en-US" altLang="zh-CN" dirty="0"/>
              <a:t>PID</a:t>
            </a:r>
            <a:r>
              <a:rPr lang="zh-CN" altLang="en-US" dirty="0"/>
              <a:t>参数</a:t>
            </a:r>
            <a:r>
              <a:rPr lang="en-US" altLang="zh-CN" dirty="0"/>
              <a:t> </a:t>
            </a:r>
            <a:endParaRPr lang="zh-CN" altLang="en-US" dirty="0"/>
          </a:p>
        </p:txBody>
      </p:sp>
      <p:pic>
        <p:nvPicPr>
          <p:cNvPr id="5" name="Picture 4"/>
          <p:cNvPicPr>
            <a:picLocks noChangeAspect="1"/>
          </p:cNvPicPr>
          <p:nvPr/>
        </p:nvPicPr>
        <p:blipFill>
          <a:blip r:embed="rId2"/>
          <a:stretch>
            <a:fillRect/>
          </a:stretch>
        </p:blipFill>
        <p:spPr>
          <a:xfrm>
            <a:off x="2472905" y="2027312"/>
            <a:ext cx="7344816" cy="4221088"/>
          </a:xfrm>
          <a:prstGeom prst="rect">
            <a:avLst/>
          </a:prstGeom>
        </p:spPr>
      </p:pic>
    </p:spTree>
    <p:extLst>
      <p:ext uri="{BB962C8B-B14F-4D97-AF65-F5344CB8AC3E}">
        <p14:creationId xmlns:p14="http://schemas.microsoft.com/office/powerpoint/2010/main" val="99564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验证结果</a:t>
            </a:r>
          </a:p>
        </p:txBody>
      </p:sp>
      <p:sp>
        <p:nvSpPr>
          <p:cNvPr id="3" name="Content Placeholder 2"/>
          <p:cNvSpPr>
            <a:spLocks noGrp="1"/>
          </p:cNvSpPr>
          <p:nvPr>
            <p:ph idx="1"/>
          </p:nvPr>
        </p:nvSpPr>
        <p:spPr>
          <a:xfrm>
            <a:off x="839416" y="1600200"/>
            <a:ext cx="10539786" cy="4648200"/>
          </a:xfrm>
        </p:spPr>
        <p:txBody>
          <a:bodyPr/>
          <a:lstStyle/>
          <a:p>
            <a:pPr marL="0" indent="0">
              <a:buNone/>
            </a:pPr>
            <a:r>
              <a:rPr lang="zh-CN" altLang="en-US" dirty="0"/>
              <a:t>仿真</a:t>
            </a:r>
            <a:r>
              <a:rPr lang="en-US" altLang="zh-CN" dirty="0"/>
              <a:t>Simulink</a:t>
            </a:r>
            <a:r>
              <a:rPr lang="zh-CN" altLang="en-US" dirty="0"/>
              <a:t>模型测试闭环系统行为</a:t>
            </a:r>
            <a:endParaRPr lang="en-US" altLang="zh-CN" dirty="0"/>
          </a:p>
          <a:p>
            <a:pPr marL="0" indent="0">
              <a:buNone/>
            </a:pPr>
            <a:endParaRPr lang="zh-CN" altLang="en-US" dirty="0"/>
          </a:p>
        </p:txBody>
      </p:sp>
      <p:pic>
        <p:nvPicPr>
          <p:cNvPr id="6" name="Picture 5"/>
          <p:cNvPicPr>
            <a:picLocks noChangeAspect="1"/>
          </p:cNvPicPr>
          <p:nvPr/>
        </p:nvPicPr>
        <p:blipFill>
          <a:blip r:embed="rId2"/>
          <a:stretch>
            <a:fillRect/>
          </a:stretch>
        </p:blipFill>
        <p:spPr>
          <a:xfrm>
            <a:off x="1713188" y="3568786"/>
            <a:ext cx="6697576" cy="2502500"/>
          </a:xfrm>
          <a:prstGeom prst="rect">
            <a:avLst/>
          </a:prstGeom>
        </p:spPr>
      </p:pic>
      <p:pic>
        <p:nvPicPr>
          <p:cNvPr id="4" name="Picture 3"/>
          <p:cNvPicPr>
            <a:picLocks noChangeAspect="1"/>
          </p:cNvPicPr>
          <p:nvPr/>
        </p:nvPicPr>
        <p:blipFill>
          <a:blip r:embed="rId3"/>
          <a:stretch>
            <a:fillRect/>
          </a:stretch>
        </p:blipFill>
        <p:spPr>
          <a:xfrm>
            <a:off x="6960096" y="1327193"/>
            <a:ext cx="3714750" cy="2514600"/>
          </a:xfrm>
          <a:prstGeom prst="rect">
            <a:avLst/>
          </a:prstGeom>
        </p:spPr>
      </p:pic>
    </p:spTree>
    <p:extLst>
      <p:ext uri="{BB962C8B-B14F-4D97-AF65-F5344CB8AC3E}">
        <p14:creationId xmlns:p14="http://schemas.microsoft.com/office/powerpoint/2010/main" val="2209092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输出饱和</a:t>
            </a:r>
            <a:endParaRPr lang="zh-CN" altLang="en-US" dirty="0"/>
          </a:p>
        </p:txBody>
      </p:sp>
      <p:pic>
        <p:nvPicPr>
          <p:cNvPr id="4" name="Content Placeholder 3"/>
          <p:cNvPicPr>
            <a:picLocks noGrp="1" noChangeAspect="1"/>
          </p:cNvPicPr>
          <p:nvPr>
            <p:ph idx="1"/>
          </p:nvPr>
        </p:nvPicPr>
        <p:blipFill>
          <a:blip r:embed="rId2"/>
          <a:stretch>
            <a:fillRect/>
          </a:stretch>
        </p:blipFill>
        <p:spPr>
          <a:xfrm>
            <a:off x="2029173" y="2065894"/>
            <a:ext cx="7930458" cy="4016822"/>
          </a:xfrm>
          <a:prstGeom prst="rect">
            <a:avLst/>
          </a:prstGeom>
        </p:spPr>
      </p:pic>
      <p:sp>
        <p:nvSpPr>
          <p:cNvPr id="5" name="TextBox 4"/>
          <p:cNvSpPr txBox="1"/>
          <p:nvPr/>
        </p:nvSpPr>
        <p:spPr>
          <a:xfrm>
            <a:off x="1271464" y="1465938"/>
            <a:ext cx="5256584" cy="400110"/>
          </a:xfrm>
          <a:prstGeom prst="rect">
            <a:avLst/>
          </a:prstGeom>
          <a:noFill/>
        </p:spPr>
        <p:txBody>
          <a:bodyPr wrap="square" rtlCol="0">
            <a:spAutoFit/>
          </a:bodyPr>
          <a:lstStyle/>
          <a:p>
            <a:r>
              <a:rPr lang="zh-CN" altLang="en-US" sz="2000" dirty="0">
                <a:latin typeface="Arial" pitchFamily="34" charset="0"/>
                <a:cs typeface="Arial" pitchFamily="34" charset="0"/>
              </a:rPr>
              <a:t>实际控制器需要添加输入信号范围</a:t>
            </a:r>
          </a:p>
        </p:txBody>
      </p:sp>
    </p:spTree>
    <p:extLst>
      <p:ext uri="{BB962C8B-B14F-4D97-AF65-F5344CB8AC3E}">
        <p14:creationId xmlns:p14="http://schemas.microsoft.com/office/powerpoint/2010/main" val="123803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离散</a:t>
            </a:r>
            <a:r>
              <a:rPr lang="en-US" altLang="zh-CN" b="1" dirty="0"/>
              <a:t>PID</a:t>
            </a:r>
            <a:r>
              <a:rPr lang="zh-CN" altLang="en-US" b="1" dirty="0"/>
              <a:t>控制器</a:t>
            </a:r>
            <a:endParaRPr lang="zh-CN" altLang="en-US" dirty="0"/>
          </a:p>
        </p:txBody>
      </p:sp>
      <p:pic>
        <p:nvPicPr>
          <p:cNvPr id="4" name="Content Placeholder 3"/>
          <p:cNvPicPr>
            <a:picLocks noGrp="1" noChangeAspect="1"/>
          </p:cNvPicPr>
          <p:nvPr>
            <p:ph idx="1"/>
          </p:nvPr>
        </p:nvPicPr>
        <p:blipFill>
          <a:blip r:embed="rId2"/>
          <a:stretch>
            <a:fillRect/>
          </a:stretch>
        </p:blipFill>
        <p:spPr>
          <a:xfrm>
            <a:off x="1346202" y="2201008"/>
            <a:ext cx="9296400" cy="4648200"/>
          </a:xfrm>
          <a:prstGeom prst="rect">
            <a:avLst/>
          </a:prstGeom>
        </p:spPr>
      </p:pic>
      <p:sp>
        <p:nvSpPr>
          <p:cNvPr id="5" name="TextBox 4"/>
          <p:cNvSpPr txBox="1"/>
          <p:nvPr/>
        </p:nvSpPr>
        <p:spPr>
          <a:xfrm>
            <a:off x="1559496" y="1572408"/>
            <a:ext cx="6624736" cy="400110"/>
          </a:xfrm>
          <a:prstGeom prst="rect">
            <a:avLst/>
          </a:prstGeom>
          <a:noFill/>
        </p:spPr>
        <p:txBody>
          <a:bodyPr wrap="square" rtlCol="0">
            <a:spAutoFit/>
          </a:bodyPr>
          <a:lstStyle/>
          <a:p>
            <a:r>
              <a:rPr lang="en-US" altLang="zh-CN" sz="2000" dirty="0">
                <a:latin typeface="Arial" pitchFamily="34" charset="0"/>
                <a:cs typeface="Arial" pitchFamily="34" charset="0"/>
              </a:rPr>
              <a:t>            PID Tuner </a:t>
            </a:r>
            <a:r>
              <a:rPr lang="zh-CN" altLang="en-US" sz="2000" dirty="0">
                <a:latin typeface="Arial" pitchFamily="34" charset="0"/>
                <a:cs typeface="Arial" pitchFamily="34" charset="0"/>
              </a:rPr>
              <a:t>也可以用于离散控制器调参</a:t>
            </a:r>
          </a:p>
        </p:txBody>
      </p:sp>
    </p:spTree>
    <p:extLst>
      <p:ext uri="{BB962C8B-B14F-4D97-AF65-F5344CB8AC3E}">
        <p14:creationId xmlns:p14="http://schemas.microsoft.com/office/powerpoint/2010/main" val="1980823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vert="horz" lIns="91439" tIns="45719" rIns="91439" bIns="45719" rtlCol="0" anchor="t" anchorCtr="0">
            <a:noAutofit/>
          </a:bodyPr>
          <a:lstStyle/>
          <a:p>
            <a:pPr eaLnBrk="1" hangingPunct="1"/>
            <a:r>
              <a:rPr lang="zh-CN" altLang="en-US" b="1" dirty="0"/>
              <a:t>用户分布</a:t>
            </a:r>
            <a:endParaRPr lang="en-US" altLang="en-US" b="1" dirty="0"/>
          </a:p>
        </p:txBody>
      </p:sp>
      <p:sp>
        <p:nvSpPr>
          <p:cNvPr id="12291" name="Rectangle 4"/>
          <p:cNvSpPr>
            <a:spLocks noChangeArrowheads="1"/>
          </p:cNvSpPr>
          <p:nvPr/>
        </p:nvSpPr>
        <p:spPr bwMode="auto">
          <a:xfrm>
            <a:off x="7864476" y="6324602"/>
            <a:ext cx="1190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600" dirty="0"/>
              <a:t> </a:t>
            </a:r>
            <a:r>
              <a:rPr lang="zh-CN" altLang="en-US" sz="1600" dirty="0"/>
              <a:t>教育</a:t>
            </a:r>
            <a:endParaRPr lang="en-US" altLang="en-US" sz="1600" dirty="0"/>
          </a:p>
        </p:txBody>
      </p:sp>
      <p:sp>
        <p:nvSpPr>
          <p:cNvPr id="12292" name="Rectangle 5"/>
          <p:cNvSpPr>
            <a:spLocks noChangeArrowheads="1"/>
          </p:cNvSpPr>
          <p:nvPr/>
        </p:nvSpPr>
        <p:spPr bwMode="auto">
          <a:xfrm>
            <a:off x="3708752" y="5971382"/>
            <a:ext cx="11572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zh-CN" altLang="en-US" sz="1600" dirty="0"/>
              <a:t>军工国防</a:t>
            </a:r>
            <a:endParaRPr lang="en-US" altLang="en-US" sz="1600" dirty="0"/>
          </a:p>
        </p:txBody>
      </p:sp>
      <p:sp>
        <p:nvSpPr>
          <p:cNvPr id="12293" name="Rectangle 6"/>
          <p:cNvSpPr>
            <a:spLocks noChangeArrowheads="1"/>
          </p:cNvSpPr>
          <p:nvPr/>
        </p:nvSpPr>
        <p:spPr bwMode="auto">
          <a:xfrm>
            <a:off x="2171309" y="1621633"/>
            <a:ext cx="18907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zh-CN" altLang="en-US" sz="1600" dirty="0"/>
              <a:t>信号处理和通信</a:t>
            </a:r>
            <a:endParaRPr lang="en-US" altLang="en-US" sz="1600" dirty="0"/>
          </a:p>
        </p:txBody>
      </p:sp>
      <p:sp>
        <p:nvSpPr>
          <p:cNvPr id="12294" name="Rectangle 7"/>
          <p:cNvSpPr>
            <a:spLocks noChangeArrowheads="1"/>
          </p:cNvSpPr>
          <p:nvPr/>
        </p:nvSpPr>
        <p:spPr bwMode="auto">
          <a:xfrm>
            <a:off x="7148514" y="1090613"/>
            <a:ext cx="17922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zh-CN" altLang="en-US" sz="1600" dirty="0"/>
              <a:t>  能源</a:t>
            </a:r>
            <a:endParaRPr lang="en-US" altLang="en-US" sz="1600" dirty="0"/>
          </a:p>
        </p:txBody>
      </p:sp>
      <p:pic>
        <p:nvPicPr>
          <p:cNvPr id="12296" name="Picture 9"/>
          <p:cNvPicPr>
            <a:picLocks noChangeAspect="1" noChangeArrowheads="1"/>
          </p:cNvPicPr>
          <p:nvPr/>
        </p:nvPicPr>
        <p:blipFill>
          <a:blip r:embed="rId3">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3822701" y="1412875"/>
            <a:ext cx="1414463"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0"/>
          <p:cNvPicPr>
            <a:picLocks noChangeAspect="1" noChangeArrowheads="1"/>
          </p:cNvPicPr>
          <p:nvPr/>
        </p:nvPicPr>
        <p:blipFill>
          <a:blip r:embed="rId4">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8027989" y="1541464"/>
            <a:ext cx="152717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1"/>
          <p:cNvPicPr>
            <a:picLocks noChangeAspect="1" noChangeArrowheads="1"/>
          </p:cNvPicPr>
          <p:nvPr/>
        </p:nvPicPr>
        <p:blipFill>
          <a:blip r:embed="rId5">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1857375" y="2719389"/>
            <a:ext cx="18859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12"/>
          <p:cNvPicPr>
            <a:picLocks noChangeAspect="1" noChangeArrowheads="1"/>
          </p:cNvPicPr>
          <p:nvPr/>
        </p:nvPicPr>
        <p:blipFill>
          <a:blip r:embed="rId6">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2609850" y="4419600"/>
            <a:ext cx="15875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13"/>
          <p:cNvPicPr>
            <a:picLocks noChangeAspect="1" noChangeArrowheads="1"/>
          </p:cNvPicPr>
          <p:nvPr/>
        </p:nvPicPr>
        <p:blipFill>
          <a:blip r:embed="rId7">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6003925" y="857250"/>
            <a:ext cx="12001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4"/>
          <p:cNvPicPr>
            <a:picLocks noChangeAspect="1" noChangeArrowheads="1"/>
          </p:cNvPicPr>
          <p:nvPr/>
        </p:nvPicPr>
        <p:blipFill>
          <a:blip r:embed="rId8">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8485189" y="3184526"/>
            <a:ext cx="18573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5"/>
          <p:cNvPicPr>
            <a:picLocks noChangeAspect="1" noChangeArrowheads="1"/>
          </p:cNvPicPr>
          <p:nvPr/>
        </p:nvPicPr>
        <p:blipFill>
          <a:blip r:embed="rId9">
            <a:clrChange>
              <a:clrFrom>
                <a:srgbClr val="F7F7FE"/>
              </a:clrFrom>
              <a:clrTo>
                <a:srgbClr val="F7F7FE">
                  <a:alpha val="0"/>
                </a:srgbClr>
              </a:clrTo>
            </a:clrChange>
            <a:extLst>
              <a:ext uri="{28A0092B-C50C-407E-A947-70E740481C1C}">
                <a14:useLocalDpi xmlns:a14="http://schemas.microsoft.com/office/drawing/2010/main" val="0"/>
              </a:ext>
            </a:extLst>
          </a:blip>
          <a:srcRect/>
          <a:stretch>
            <a:fillRect/>
          </a:stretch>
        </p:blipFill>
        <p:spPr bwMode="auto">
          <a:xfrm>
            <a:off x="4619626" y="5510213"/>
            <a:ext cx="15652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6"/>
          <p:cNvPicPr>
            <a:picLocks noChangeAspect="1" noChangeArrowheads="1"/>
          </p:cNvPicPr>
          <p:nvPr/>
        </p:nvPicPr>
        <p:blipFill>
          <a:blip r:embed="rId10">
            <a:clrChange>
              <a:clrFrom>
                <a:srgbClr val="F5F7FB"/>
              </a:clrFrom>
              <a:clrTo>
                <a:srgbClr val="F5F7FB">
                  <a:alpha val="0"/>
                </a:srgbClr>
              </a:clrTo>
            </a:clrChange>
            <a:extLst>
              <a:ext uri="{28A0092B-C50C-407E-A947-70E740481C1C}">
                <a14:useLocalDpi xmlns:a14="http://schemas.microsoft.com/office/drawing/2010/main" val="0"/>
              </a:ext>
            </a:extLst>
          </a:blip>
          <a:srcRect/>
          <a:stretch>
            <a:fillRect/>
          </a:stretch>
        </p:blipFill>
        <p:spPr bwMode="auto">
          <a:xfrm>
            <a:off x="6800850" y="5295901"/>
            <a:ext cx="1354138"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17"/>
          <p:cNvPicPr>
            <a:picLocks noChangeAspect="1" noChangeArrowheads="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496301" y="4691063"/>
            <a:ext cx="143351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Rectangle 18"/>
          <p:cNvSpPr>
            <a:spLocks noChangeArrowheads="1"/>
          </p:cNvSpPr>
          <p:nvPr/>
        </p:nvSpPr>
        <p:spPr bwMode="auto">
          <a:xfrm>
            <a:off x="8166101" y="4148139"/>
            <a:ext cx="21812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600" dirty="0"/>
              <a:t>       </a:t>
            </a:r>
            <a:r>
              <a:rPr lang="zh-CN" altLang="en-US" sz="1600" dirty="0"/>
              <a:t>金融</a:t>
            </a:r>
            <a:endParaRPr lang="en-US" altLang="en-US" sz="1600" dirty="0"/>
          </a:p>
        </p:txBody>
      </p:sp>
      <p:sp>
        <p:nvSpPr>
          <p:cNvPr id="12306" name="Rectangle 19"/>
          <p:cNvSpPr>
            <a:spLocks noChangeArrowheads="1"/>
          </p:cNvSpPr>
          <p:nvPr/>
        </p:nvSpPr>
        <p:spPr bwMode="auto">
          <a:xfrm>
            <a:off x="1963738" y="5473700"/>
            <a:ext cx="1389062"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600" dirty="0"/>
              <a:t> </a:t>
            </a:r>
            <a:r>
              <a:rPr lang="zh-CN" altLang="en-US" sz="1600" dirty="0"/>
              <a:t>政府机构</a:t>
            </a:r>
            <a:endParaRPr lang="en-US" altLang="en-US" sz="1600" dirty="0"/>
          </a:p>
        </p:txBody>
      </p:sp>
      <p:sp>
        <p:nvSpPr>
          <p:cNvPr id="12307" name="Rectangle 20"/>
          <p:cNvSpPr>
            <a:spLocks noChangeArrowheads="1"/>
          </p:cNvSpPr>
          <p:nvPr/>
        </p:nvSpPr>
        <p:spPr bwMode="auto">
          <a:xfrm>
            <a:off x="8940801" y="2376487"/>
            <a:ext cx="1827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zh-CN" altLang="en-US" sz="1600" dirty="0"/>
              <a:t>生物，医疗和制药</a:t>
            </a:r>
            <a:r>
              <a:rPr lang="en-US" altLang="en-US" sz="1600" dirty="0"/>
              <a:t> </a:t>
            </a:r>
          </a:p>
        </p:txBody>
      </p:sp>
      <p:sp>
        <p:nvSpPr>
          <p:cNvPr id="12308" name="Rectangle 21"/>
          <p:cNvSpPr>
            <a:spLocks noChangeArrowheads="1"/>
          </p:cNvSpPr>
          <p:nvPr/>
        </p:nvSpPr>
        <p:spPr bwMode="auto">
          <a:xfrm>
            <a:off x="2136775" y="3887808"/>
            <a:ext cx="16065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zh-CN" altLang="en-US" sz="1600" dirty="0"/>
              <a:t>仪器仪表</a:t>
            </a:r>
            <a:endParaRPr lang="en-US" altLang="en-US" sz="1600" dirty="0"/>
          </a:p>
        </p:txBody>
      </p:sp>
      <p:pic>
        <p:nvPicPr>
          <p:cNvPr id="12309" name="Picture 22"/>
          <p:cNvPicPr>
            <a:picLocks noChangeAspect="1" noChangeArrowheads="1"/>
          </p:cNvPicPr>
          <p:nvPr/>
        </p:nvPicPr>
        <p:blipFill>
          <a:blip r:embed="rId12" cstate="print">
            <a:clrChange>
              <a:clrFrom>
                <a:srgbClr val="000000"/>
              </a:clrFrom>
              <a:clrTo>
                <a:srgbClr val="000000">
                  <a:alpha val="0"/>
                </a:srgbClr>
              </a:clrTo>
            </a:clrChange>
            <a:lum bright="6000" contrast="6000"/>
            <a:extLst>
              <a:ext uri="{28A0092B-C50C-407E-A947-70E740481C1C}">
                <a14:useLocalDpi xmlns:a14="http://schemas.microsoft.com/office/drawing/2010/main" val="0"/>
              </a:ext>
            </a:extLst>
          </a:blip>
          <a:srcRect l="10649" t="21208" r="9973" b="1349"/>
          <a:stretch>
            <a:fillRect/>
          </a:stretch>
        </p:blipFill>
        <p:spPr bwMode="auto">
          <a:xfrm>
            <a:off x="5276851" y="2744789"/>
            <a:ext cx="107791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AutoShape 23"/>
          <p:cNvSpPr>
            <a:spLocks noChangeArrowheads="1"/>
          </p:cNvSpPr>
          <p:nvPr/>
        </p:nvSpPr>
        <p:spPr bwMode="auto">
          <a:xfrm rot="-5400000">
            <a:off x="6596733" y="3403300"/>
            <a:ext cx="366958" cy="641955"/>
          </a:xfrm>
          <a:prstGeom prst="flowChartMerge">
            <a:avLst/>
          </a:prstGeom>
          <a:solidFill>
            <a:srgbClr val="33CC33"/>
          </a:solidFill>
          <a:ln w="9525">
            <a:solidFill>
              <a:srgbClr val="33CC33"/>
            </a:solidFill>
            <a:miter lim="800000"/>
            <a:headEnd/>
            <a:tailEnd/>
          </a:ln>
        </p:spPr>
        <p:txBody>
          <a:bodyPr wrap="none" bIns="0" anchor="ctr">
            <a:spAutoFit/>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endParaRPr lang="en-US" altLang="en-US" sz="1800">
              <a:latin typeface="Courier New" panose="02070309020205020404" pitchFamily="49" charset="0"/>
            </a:endParaRPr>
          </a:p>
        </p:txBody>
      </p:sp>
      <p:sp>
        <p:nvSpPr>
          <p:cNvPr id="12311" name="Rectangle 24"/>
          <p:cNvSpPr>
            <a:spLocks noChangeArrowheads="1"/>
          </p:cNvSpPr>
          <p:nvPr/>
        </p:nvSpPr>
        <p:spPr bwMode="auto">
          <a:xfrm>
            <a:off x="6887872" y="3897656"/>
            <a:ext cx="184730" cy="323165"/>
          </a:xfrm>
          <a:prstGeom prst="rect">
            <a:avLst/>
          </a:prstGeom>
          <a:solidFill>
            <a:srgbClr val="08418E"/>
          </a:solidFill>
          <a:ln w="9525">
            <a:solidFill>
              <a:srgbClr val="08418E"/>
            </a:solidFill>
            <a:miter lim="800000"/>
            <a:headEnd/>
            <a:tailEnd/>
          </a:ln>
        </p:spPr>
        <p:txBody>
          <a:bodyPr wrap="none" bIns="0" anchor="ctr">
            <a:spAutoFit/>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endParaRPr lang="en-US" altLang="en-US" sz="1800">
              <a:latin typeface="Courier New" panose="02070309020205020404" pitchFamily="49" charset="0"/>
            </a:endParaRPr>
          </a:p>
        </p:txBody>
      </p:sp>
      <p:sp>
        <p:nvSpPr>
          <p:cNvPr id="12312" name="Oval 25"/>
          <p:cNvSpPr>
            <a:spLocks noChangeArrowheads="1"/>
          </p:cNvSpPr>
          <p:nvPr/>
        </p:nvSpPr>
        <p:spPr bwMode="auto">
          <a:xfrm>
            <a:off x="6380163" y="3929063"/>
            <a:ext cx="457200" cy="468312"/>
          </a:xfrm>
          <a:prstGeom prst="ellipse">
            <a:avLst/>
          </a:prstGeom>
          <a:solidFill>
            <a:srgbClr val="FF99CC"/>
          </a:solidFill>
          <a:ln w="9525">
            <a:solidFill>
              <a:srgbClr val="FF99CC"/>
            </a:solidFill>
            <a:round/>
            <a:headEnd/>
            <a:tailEnd/>
          </a:ln>
        </p:spPr>
        <p:txBody>
          <a:bodyPr bIns="0" anchor="ctr">
            <a:spAutoFit/>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endParaRPr lang="en-US" altLang="en-US" sz="1800">
              <a:latin typeface="Courier New" panose="02070309020205020404" pitchFamily="49" charset="0"/>
            </a:endParaRPr>
          </a:p>
        </p:txBody>
      </p:sp>
      <p:sp>
        <p:nvSpPr>
          <p:cNvPr id="12313" name="Line 26"/>
          <p:cNvSpPr>
            <a:spLocks noChangeShapeType="1"/>
          </p:cNvSpPr>
          <p:nvPr/>
        </p:nvSpPr>
        <p:spPr bwMode="auto">
          <a:xfrm>
            <a:off x="6364289" y="3579813"/>
            <a:ext cx="7127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bIns="0">
            <a:spAutoFit/>
          </a:bodyPr>
          <a:lstStyle/>
          <a:p>
            <a:endParaRPr lang="zh-CN" altLang="en-US"/>
          </a:p>
        </p:txBody>
      </p:sp>
      <p:sp>
        <p:nvSpPr>
          <p:cNvPr id="12314" name="Line 27"/>
          <p:cNvSpPr>
            <a:spLocks noChangeShapeType="1"/>
          </p:cNvSpPr>
          <p:nvPr/>
        </p:nvSpPr>
        <p:spPr bwMode="auto">
          <a:xfrm>
            <a:off x="7054850" y="3575050"/>
            <a:ext cx="0" cy="8572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bIns="0">
            <a:spAutoFit/>
          </a:bodyPr>
          <a:lstStyle/>
          <a:p>
            <a:endParaRPr lang="zh-CN" altLang="en-US"/>
          </a:p>
        </p:txBody>
      </p:sp>
      <p:sp>
        <p:nvSpPr>
          <p:cNvPr id="12315" name="Line 28"/>
          <p:cNvSpPr>
            <a:spLocks noChangeShapeType="1"/>
          </p:cNvSpPr>
          <p:nvPr/>
        </p:nvSpPr>
        <p:spPr bwMode="auto">
          <a:xfrm>
            <a:off x="6605588" y="4149725"/>
            <a:ext cx="2206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bIns="0">
            <a:spAutoFit/>
          </a:bodyPr>
          <a:lstStyle/>
          <a:p>
            <a:endParaRPr lang="zh-CN" altLang="en-US"/>
          </a:p>
        </p:txBody>
      </p:sp>
      <p:sp>
        <p:nvSpPr>
          <p:cNvPr id="12316" name="Line 29"/>
          <p:cNvSpPr>
            <a:spLocks noChangeShapeType="1"/>
          </p:cNvSpPr>
          <p:nvPr/>
        </p:nvSpPr>
        <p:spPr bwMode="auto">
          <a:xfrm flipH="1">
            <a:off x="6610350" y="3932239"/>
            <a:ext cx="6350" cy="2301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bIns="0">
            <a:spAutoFit/>
          </a:bodyPr>
          <a:lstStyle/>
          <a:p>
            <a:endParaRPr lang="zh-CN" altLang="en-US"/>
          </a:p>
        </p:txBody>
      </p:sp>
      <p:sp>
        <p:nvSpPr>
          <p:cNvPr id="12317" name="Freeform 30"/>
          <p:cNvSpPr>
            <a:spLocks/>
          </p:cNvSpPr>
          <p:nvPr/>
        </p:nvSpPr>
        <p:spPr bwMode="auto">
          <a:xfrm rot="1320000">
            <a:off x="6588126" y="3441250"/>
            <a:ext cx="663575" cy="323165"/>
          </a:xfrm>
          <a:custGeom>
            <a:avLst/>
            <a:gdLst>
              <a:gd name="T0" fmla="*/ 2147483646 w 416"/>
              <a:gd name="T1" fmla="*/ 2147483646 h 338"/>
              <a:gd name="T2" fmla="*/ 2147483646 w 416"/>
              <a:gd name="T3" fmla="*/ 2147483646 h 338"/>
              <a:gd name="T4" fmla="*/ 2147483646 w 416"/>
              <a:gd name="T5" fmla="*/ 2147483646 h 338"/>
              <a:gd name="T6" fmla="*/ 2147483646 w 416"/>
              <a:gd name="T7" fmla="*/ 2147483646 h 338"/>
              <a:gd name="T8" fmla="*/ 2147483646 w 416"/>
              <a:gd name="T9" fmla="*/ 2147483646 h 338"/>
              <a:gd name="T10" fmla="*/ 2147483646 w 416"/>
              <a:gd name="T11" fmla="*/ 2147483646 h 338"/>
              <a:gd name="T12" fmla="*/ 2147483646 w 416"/>
              <a:gd name="T13" fmla="*/ 2147483646 h 338"/>
              <a:gd name="T14" fmla="*/ 0 60000 65536"/>
              <a:gd name="T15" fmla="*/ 0 60000 65536"/>
              <a:gd name="T16" fmla="*/ 0 60000 65536"/>
              <a:gd name="T17" fmla="*/ 0 60000 65536"/>
              <a:gd name="T18" fmla="*/ 0 60000 65536"/>
              <a:gd name="T19" fmla="*/ 0 60000 65536"/>
              <a:gd name="T20" fmla="*/ 0 60000 65536"/>
              <a:gd name="T21" fmla="*/ 0 w 416"/>
              <a:gd name="T22" fmla="*/ 0 h 338"/>
              <a:gd name="T23" fmla="*/ 416 w 416"/>
              <a:gd name="T24" fmla="*/ 338 h 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6" h="338">
                <a:moveTo>
                  <a:pt x="34" y="229"/>
                </a:moveTo>
                <a:cubicBezTo>
                  <a:pt x="17" y="122"/>
                  <a:pt x="0" y="16"/>
                  <a:pt x="34" y="34"/>
                </a:cubicBezTo>
                <a:cubicBezTo>
                  <a:pt x="68" y="52"/>
                  <a:pt x="210" y="338"/>
                  <a:pt x="236" y="337"/>
                </a:cubicBezTo>
                <a:cubicBezTo>
                  <a:pt x="262" y="336"/>
                  <a:pt x="175" y="50"/>
                  <a:pt x="193" y="27"/>
                </a:cubicBezTo>
                <a:cubicBezTo>
                  <a:pt x="211" y="4"/>
                  <a:pt x="323" y="201"/>
                  <a:pt x="344" y="200"/>
                </a:cubicBezTo>
                <a:cubicBezTo>
                  <a:pt x="365" y="199"/>
                  <a:pt x="310" y="40"/>
                  <a:pt x="322" y="20"/>
                </a:cubicBezTo>
                <a:cubicBezTo>
                  <a:pt x="334" y="0"/>
                  <a:pt x="398" y="64"/>
                  <a:pt x="416" y="77"/>
                </a:cubicBezTo>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bIns="0">
            <a:spAutoFit/>
          </a:bodyPr>
          <a:lstStyle/>
          <a:p>
            <a:endParaRPr lang="zh-CN" altLang="en-US"/>
          </a:p>
        </p:txBody>
      </p:sp>
      <p:sp>
        <p:nvSpPr>
          <p:cNvPr id="12318" name="AutoShape 31"/>
          <p:cNvSpPr>
            <a:spLocks noChangeArrowheads="1"/>
          </p:cNvSpPr>
          <p:nvPr/>
        </p:nvSpPr>
        <p:spPr bwMode="auto">
          <a:xfrm>
            <a:off x="5382622" y="3794616"/>
            <a:ext cx="204383" cy="341918"/>
          </a:xfrm>
          <a:prstGeom prst="flowChartAlternateProcess">
            <a:avLst/>
          </a:prstGeom>
          <a:noFill/>
          <a:ln w="38100">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wrap="none" bIns="0" anchor="ctr">
            <a:spAutoFit/>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endParaRPr lang="en-US" altLang="en-US" sz="1800">
              <a:latin typeface="Courier New" panose="02070309020205020404" pitchFamily="49" charset="0"/>
            </a:endParaRPr>
          </a:p>
        </p:txBody>
      </p:sp>
      <p:sp>
        <p:nvSpPr>
          <p:cNvPr id="12319" name="AutoShape 32"/>
          <p:cNvSpPr>
            <a:spLocks noChangeArrowheads="1"/>
          </p:cNvSpPr>
          <p:nvPr/>
        </p:nvSpPr>
        <p:spPr bwMode="auto">
          <a:xfrm>
            <a:off x="5920785" y="4262929"/>
            <a:ext cx="204383" cy="341918"/>
          </a:xfrm>
          <a:prstGeom prst="flowChartAlternateProcess">
            <a:avLst/>
          </a:prstGeom>
          <a:noFill/>
          <a:ln w="38100">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wrap="none" bIns="0" anchor="ctr">
            <a:spAutoFit/>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endParaRPr lang="en-US" altLang="en-US" sz="1800">
              <a:latin typeface="Courier New" panose="02070309020205020404" pitchFamily="49" charset="0"/>
            </a:endParaRPr>
          </a:p>
        </p:txBody>
      </p:sp>
      <p:cxnSp>
        <p:nvCxnSpPr>
          <p:cNvPr id="12320" name="AutoShape 33"/>
          <p:cNvCxnSpPr>
            <a:cxnSpLocks noChangeShapeType="1"/>
            <a:stCxn id="12318" idx="3"/>
            <a:endCxn id="12319" idx="0"/>
          </p:cNvCxnSpPr>
          <p:nvPr/>
        </p:nvCxnSpPr>
        <p:spPr bwMode="auto">
          <a:xfrm>
            <a:off x="5587004" y="3965575"/>
            <a:ext cx="435972" cy="297354"/>
          </a:xfrm>
          <a:prstGeom prst="curvedConnector2">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21" name="AutoShape 34"/>
          <p:cNvCxnSpPr>
            <a:cxnSpLocks noChangeShapeType="1"/>
            <a:stCxn id="12319" idx="1"/>
            <a:endCxn id="12318" idx="2"/>
          </p:cNvCxnSpPr>
          <p:nvPr/>
        </p:nvCxnSpPr>
        <p:spPr bwMode="auto">
          <a:xfrm rot="10800000">
            <a:off x="5484815" y="4136534"/>
            <a:ext cx="435971" cy="297354"/>
          </a:xfrm>
          <a:prstGeom prst="curvedConnector2">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22" name="Rectangle 3"/>
          <p:cNvSpPr>
            <a:spLocks noChangeArrowheads="1"/>
          </p:cNvSpPr>
          <p:nvPr/>
        </p:nvSpPr>
        <p:spPr bwMode="auto">
          <a:xfrm>
            <a:off x="9055101" y="5360988"/>
            <a:ext cx="12176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lstStyle>
            <a:lvl1pPr>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zh-CN" altLang="en-US" sz="1600" dirty="0"/>
              <a:t>    汽车</a:t>
            </a:r>
            <a:endParaRPr lang="en-US" altLang="en-US" sz="1600" dirty="0"/>
          </a:p>
        </p:txBody>
      </p:sp>
    </p:spTree>
    <p:extLst>
      <p:ext uri="{BB962C8B-B14F-4D97-AF65-F5344CB8AC3E}">
        <p14:creationId xmlns:p14="http://schemas.microsoft.com/office/powerpoint/2010/main" val="93944044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6"/>
          <p:cNvSpPr>
            <a:spLocks noGrp="1"/>
          </p:cNvSpPr>
          <p:nvPr>
            <p:ph type="title"/>
          </p:nvPr>
        </p:nvSpPr>
        <p:spPr/>
        <p:txBody>
          <a:bodyPr/>
          <a:lstStyle/>
          <a:p>
            <a:r>
              <a:rPr lang="en-US" b="1" dirty="0"/>
              <a:t>MATLAB </a:t>
            </a:r>
            <a:r>
              <a:rPr lang="zh-CN" altLang="en-US" b="1" dirty="0"/>
              <a:t>学习资源</a:t>
            </a:r>
            <a:endParaRPr lang="en-US" b="1" dirty="0"/>
          </a:p>
        </p:txBody>
      </p:sp>
      <p:sp>
        <p:nvSpPr>
          <p:cNvPr id="19459" name="Rectangle 3"/>
          <p:cNvSpPr>
            <a:spLocks noGrp="1" noChangeArrowheads="1"/>
          </p:cNvSpPr>
          <p:nvPr>
            <p:ph idx="1"/>
          </p:nvPr>
        </p:nvSpPr>
        <p:spPr/>
        <p:txBody>
          <a:bodyPr/>
          <a:lstStyle/>
          <a:p>
            <a:r>
              <a:rPr lang="en-US" altLang="zh-CN" sz="1600" b="1" dirty="0"/>
              <a:t>www.mathworks.com</a:t>
            </a:r>
            <a:endParaRPr lang="en-US" sz="1600" b="1" dirty="0"/>
          </a:p>
          <a:p>
            <a:pPr lvl="1"/>
            <a:r>
              <a:rPr lang="en-US" altLang="zh-CN" sz="1600" dirty="0"/>
              <a:t>Webinars</a:t>
            </a:r>
          </a:p>
          <a:p>
            <a:pPr lvl="1"/>
            <a:r>
              <a:rPr lang="en-US" altLang="zh-CN" sz="1600" dirty="0"/>
              <a:t>Solutions </a:t>
            </a:r>
          </a:p>
          <a:p>
            <a:pPr lvl="1"/>
            <a:r>
              <a:rPr lang="en-US" sz="1600" dirty="0"/>
              <a:t>MATLAB central</a:t>
            </a:r>
          </a:p>
          <a:p>
            <a:pPr>
              <a:spcBef>
                <a:spcPts val="902"/>
              </a:spcBef>
            </a:pPr>
            <a:r>
              <a:rPr lang="en-US" sz="1600" b="1" dirty="0"/>
              <a:t>www.ilovematlab.cn</a:t>
            </a:r>
          </a:p>
          <a:p>
            <a:pPr lvl="1"/>
            <a:r>
              <a:rPr lang="en-US" altLang="zh-CN" sz="1600" dirty="0"/>
              <a:t>Answers &amp; Shares</a:t>
            </a:r>
          </a:p>
          <a:p>
            <a:pPr lvl="1"/>
            <a:r>
              <a:rPr lang="en-US" altLang="zh-CN" sz="1600" dirty="0"/>
              <a:t>Books</a:t>
            </a:r>
          </a:p>
          <a:p>
            <a:pPr>
              <a:spcBef>
                <a:spcPts val="902"/>
              </a:spcBef>
            </a:pPr>
            <a:r>
              <a:rPr lang="en-US" altLang="zh-CN" sz="1600" b="1" dirty="0"/>
              <a:t>WeChat</a:t>
            </a:r>
            <a:r>
              <a:rPr lang="en-US" altLang="zh-CN" sz="1600" dirty="0"/>
              <a:t> </a:t>
            </a:r>
            <a:r>
              <a:rPr lang="en-US" altLang="zh-CN" sz="1600" b="1" dirty="0"/>
              <a:t>&amp; Weibo</a:t>
            </a:r>
          </a:p>
          <a:p>
            <a:pPr marL="458340" lvl="1" indent="0">
              <a:buNone/>
            </a:pPr>
            <a:endParaRPr lang="en-US" altLang="zh-CN" sz="1600" dirty="0"/>
          </a:p>
          <a:p>
            <a:pPr marL="458340" lvl="1" indent="0">
              <a:buNone/>
            </a:pPr>
            <a:endParaRPr lang="en-US" altLang="zh-CN" sz="1600" dirty="0"/>
          </a:p>
          <a:p>
            <a:pPr marL="343769" lvl="1" indent="0">
              <a:buNone/>
            </a:pPr>
            <a:r>
              <a:rPr lang="en-US" altLang="zh-CN" sz="1600" dirty="0"/>
              <a:t>  </a:t>
            </a:r>
            <a:endParaRPr lang="en-US" altLang="zh-CN" sz="1353" dirty="0"/>
          </a:p>
        </p:txBody>
      </p:sp>
      <p:pic>
        <p:nvPicPr>
          <p:cNvPr id="7"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4394" y="285408"/>
            <a:ext cx="864096" cy="864096"/>
          </a:xfrm>
          <a:prstGeom prst="rect">
            <a:avLst/>
          </a:prstGeom>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848" y="1149504"/>
            <a:ext cx="4824538" cy="3199736"/>
          </a:xfrm>
          <a:prstGeom prst="rect">
            <a:avLst/>
          </a:prstGeom>
          <a:ln>
            <a:solidFill>
              <a:schemeClr val="bg1">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 name="Picture 1"/>
          <p:cNvPicPr>
            <a:picLocks noChangeAspect="1"/>
          </p:cNvPicPr>
          <p:nvPr/>
        </p:nvPicPr>
        <p:blipFill>
          <a:blip r:embed="rId5"/>
          <a:stretch>
            <a:fillRect/>
          </a:stretch>
        </p:blipFill>
        <p:spPr>
          <a:xfrm>
            <a:off x="5663952" y="3501008"/>
            <a:ext cx="5328592" cy="2993815"/>
          </a:xfrm>
          <a:prstGeom prst="rect">
            <a:avLst/>
          </a:prstGeom>
        </p:spPr>
      </p:pic>
    </p:spTree>
    <p:extLst>
      <p:ext uri="{BB962C8B-B14F-4D97-AF65-F5344CB8AC3E}">
        <p14:creationId xmlns:p14="http://schemas.microsoft.com/office/powerpoint/2010/main" val="191454202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altLang="zh-CN" sz="5400" dirty="0">
              <a:solidFill>
                <a:schemeClr val="tx2"/>
              </a:solidFill>
            </a:endParaRPr>
          </a:p>
          <a:p>
            <a:pPr marL="0" indent="0" algn="ctr">
              <a:buNone/>
            </a:pPr>
            <a:r>
              <a:rPr lang="en-US" altLang="zh-CN" sz="6000" dirty="0">
                <a:solidFill>
                  <a:schemeClr val="tx2"/>
                </a:solidFill>
              </a:rPr>
              <a:t>Thank you!</a:t>
            </a:r>
            <a:endParaRPr lang="zh-CN" altLang="en-US" sz="6000" dirty="0">
              <a:solidFill>
                <a:schemeClr val="tx2"/>
              </a:solidFill>
            </a:endParaRPr>
          </a:p>
        </p:txBody>
      </p:sp>
    </p:spTree>
    <p:extLst>
      <p:ext uri="{BB962C8B-B14F-4D97-AF65-F5344CB8AC3E}">
        <p14:creationId xmlns:p14="http://schemas.microsoft.com/office/powerpoint/2010/main" val="242190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控制系统设计</a:t>
            </a:r>
          </a:p>
        </p:txBody>
      </p:sp>
      <p:sp>
        <p:nvSpPr>
          <p:cNvPr id="3" name="Content Placeholder 2"/>
          <p:cNvSpPr>
            <a:spLocks noGrp="1"/>
          </p:cNvSpPr>
          <p:nvPr>
            <p:ph idx="1"/>
          </p:nvPr>
        </p:nvSpPr>
        <p:spPr/>
        <p:txBody>
          <a:bodyPr/>
          <a:lstStyle/>
          <a:p>
            <a:pPr lvl="0"/>
            <a:r>
              <a:rPr lang="en-US" altLang="zh-CN" dirty="0"/>
              <a:t>Simulink</a:t>
            </a:r>
            <a:r>
              <a:rPr lang="en-US" altLang="en-US" baseline="30000" dirty="0"/>
              <a:t> ®</a:t>
            </a:r>
            <a:r>
              <a:rPr lang="zh-CN" altLang="zh-CN" dirty="0"/>
              <a:t>平台搭建系统模型</a:t>
            </a:r>
            <a:endParaRPr lang="en-US" altLang="zh-CN" dirty="0"/>
          </a:p>
          <a:p>
            <a:pPr lvl="0"/>
            <a:endParaRPr lang="zh-CN" altLang="zh-CN" dirty="0"/>
          </a:p>
          <a:p>
            <a:pPr lvl="0"/>
            <a:r>
              <a:rPr lang="zh-CN" altLang="zh-CN" dirty="0"/>
              <a:t>通过时域频域分析法，分析系统特性</a:t>
            </a:r>
            <a:endParaRPr lang="en-US" altLang="zh-CN" dirty="0"/>
          </a:p>
          <a:p>
            <a:pPr lvl="0"/>
            <a:endParaRPr lang="zh-CN" altLang="zh-CN" dirty="0"/>
          </a:p>
          <a:p>
            <a:pPr lvl="0"/>
            <a:r>
              <a:rPr lang="zh-CN" altLang="zh-CN" dirty="0"/>
              <a:t>控制器设计实现</a:t>
            </a:r>
            <a:endParaRPr lang="en-US" altLang="zh-CN" dirty="0"/>
          </a:p>
          <a:p>
            <a:pPr lvl="0"/>
            <a:endParaRPr lang="zh-CN" altLang="zh-CN" dirty="0"/>
          </a:p>
          <a:p>
            <a:pPr lvl="0"/>
            <a:r>
              <a:rPr lang="zh-CN" altLang="zh-CN" dirty="0"/>
              <a:t>快速设计和调整</a:t>
            </a:r>
            <a:r>
              <a:rPr lang="en-US" altLang="zh-CN" dirty="0"/>
              <a:t>PID</a:t>
            </a:r>
            <a:r>
              <a:rPr lang="zh-CN" altLang="zh-CN" dirty="0"/>
              <a:t>控制器</a:t>
            </a:r>
          </a:p>
          <a:p>
            <a:endParaRPr lang="zh-CN" altLang="en-US" dirty="0"/>
          </a:p>
        </p:txBody>
      </p:sp>
    </p:spTree>
    <p:extLst>
      <p:ext uri="{BB962C8B-B14F-4D97-AF65-F5344CB8AC3E}">
        <p14:creationId xmlns:p14="http://schemas.microsoft.com/office/powerpoint/2010/main" val="421494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控制系统设计流程</a:t>
            </a:r>
            <a:endParaRPr lang="zh-CN" altLang="en-US" dirty="0"/>
          </a:p>
        </p:txBody>
      </p:sp>
      <p:pic>
        <p:nvPicPr>
          <p:cNvPr id="4" name="Content Placeholder 3"/>
          <p:cNvPicPr>
            <a:picLocks noGrp="1" noChangeAspect="1"/>
          </p:cNvPicPr>
          <p:nvPr>
            <p:ph idx="1"/>
          </p:nvPr>
        </p:nvPicPr>
        <p:blipFill>
          <a:blip r:embed="rId2"/>
          <a:stretch>
            <a:fillRect/>
          </a:stretch>
        </p:blipFill>
        <p:spPr>
          <a:xfrm>
            <a:off x="3575720" y="1447800"/>
            <a:ext cx="5214376" cy="4648200"/>
          </a:xfrm>
          <a:prstGeom prst="rect">
            <a:avLst/>
          </a:prstGeom>
        </p:spPr>
      </p:pic>
    </p:spTree>
    <p:extLst>
      <p:ext uri="{BB962C8B-B14F-4D97-AF65-F5344CB8AC3E}">
        <p14:creationId xmlns:p14="http://schemas.microsoft.com/office/powerpoint/2010/main" val="18851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MATLAB</a:t>
            </a:r>
            <a:r>
              <a:rPr lang="en-US" altLang="en-US" b="1" baseline="30000" dirty="0"/>
              <a:t> ® </a:t>
            </a:r>
            <a:r>
              <a:rPr lang="zh-CN" altLang="en-US" b="1" dirty="0"/>
              <a:t>在控制系统设计中应用</a:t>
            </a:r>
          </a:p>
        </p:txBody>
      </p:sp>
      <p:pic>
        <p:nvPicPr>
          <p:cNvPr id="4" name="Content Placeholder 3"/>
          <p:cNvPicPr>
            <a:picLocks noGrp="1" noChangeAspect="1"/>
          </p:cNvPicPr>
          <p:nvPr>
            <p:ph idx="1"/>
          </p:nvPr>
        </p:nvPicPr>
        <p:blipFill>
          <a:blip r:embed="rId2"/>
          <a:stretch>
            <a:fillRect/>
          </a:stretch>
        </p:blipFill>
        <p:spPr>
          <a:xfrm>
            <a:off x="2423592" y="1196752"/>
            <a:ext cx="7455396" cy="4717504"/>
          </a:xfrm>
          <a:prstGeom prst="rect">
            <a:avLst/>
          </a:prstGeom>
        </p:spPr>
      </p:pic>
    </p:spTree>
    <p:extLst>
      <p:ext uri="{BB962C8B-B14F-4D97-AF65-F5344CB8AC3E}">
        <p14:creationId xmlns:p14="http://schemas.microsoft.com/office/powerpoint/2010/main" val="389742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系统建模方法</a:t>
            </a:r>
          </a:p>
        </p:txBody>
      </p:sp>
      <p:sp>
        <p:nvSpPr>
          <p:cNvPr id="3" name="Content Placeholder 2"/>
          <p:cNvSpPr>
            <a:spLocks noGrp="1"/>
          </p:cNvSpPr>
          <p:nvPr>
            <p:ph idx="1"/>
          </p:nvPr>
        </p:nvSpPr>
        <p:spPr/>
        <p:txBody>
          <a:bodyPr/>
          <a:lstStyle/>
          <a:p>
            <a:pPr marL="0" indent="0">
              <a:buNone/>
            </a:pPr>
            <a:r>
              <a:rPr lang="zh-CN" altLang="en-US" b="1" dirty="0"/>
              <a:t>系统方程</a:t>
            </a:r>
            <a:r>
              <a:rPr lang="en-US" altLang="zh-CN" b="1" dirty="0"/>
              <a:t>                                                                                              </a:t>
            </a:r>
            <a:r>
              <a:rPr lang="zh-CN" altLang="en-US" b="1" dirty="0"/>
              <a:t>实验数据</a:t>
            </a:r>
            <a:endParaRPr lang="en-US" altLang="zh-CN" b="1" dirty="0"/>
          </a:p>
          <a:p>
            <a:pPr marL="0" indent="0">
              <a:buNone/>
            </a:pPr>
            <a:endParaRPr lang="en-US" altLang="zh-CN" dirty="0"/>
          </a:p>
          <a:p>
            <a:endParaRPr lang="zh-CN" altLang="en-US" dirty="0"/>
          </a:p>
          <a:p>
            <a:pPr marL="0" indent="0">
              <a:buNone/>
            </a:pPr>
            <a:r>
              <a:rPr lang="zh-CN" altLang="en-US" b="1" dirty="0"/>
              <a:t>白盒建模                                        灰盒建模                                       黑盒建模</a:t>
            </a:r>
            <a:endParaRPr lang="en-US" altLang="zh-CN" b="1" dirty="0"/>
          </a:p>
          <a:p>
            <a:pPr marL="0" indent="0">
              <a:buNone/>
            </a:pPr>
            <a:r>
              <a:rPr lang="zh-CN" altLang="en-US" sz="1800" dirty="0"/>
              <a:t>  方程已知                                                           方程已知                                                        方程未知</a:t>
            </a:r>
            <a:endParaRPr lang="en-US" altLang="zh-CN" sz="1800" dirty="0"/>
          </a:p>
          <a:p>
            <a:pPr marL="0" indent="0">
              <a:buNone/>
            </a:pPr>
            <a:r>
              <a:rPr lang="zh-CN" altLang="en-US" sz="1800" dirty="0"/>
              <a:t>  参数已知                                                           参数未知                                                        参数未知</a:t>
            </a:r>
            <a:endParaRPr lang="en-US" altLang="zh-CN" sz="1800" dirty="0"/>
          </a:p>
          <a:p>
            <a:pPr marL="0" indent="0">
              <a:buNone/>
            </a:pPr>
            <a:r>
              <a:rPr lang="en-US" altLang="zh-CN" sz="1800" dirty="0"/>
              <a:t>                                                                    </a:t>
            </a:r>
            <a:r>
              <a:rPr lang="zh-CN" altLang="en-US" sz="1800" dirty="0"/>
              <a:t>可以获得测量数据                                         可以获得测量数据</a:t>
            </a:r>
            <a:endParaRPr lang="en-US" altLang="zh-CN" sz="1800" dirty="0"/>
          </a:p>
          <a:p>
            <a:endParaRPr lang="zh-CN" altLang="en-US" dirty="0"/>
          </a:p>
          <a:p>
            <a:pPr marL="0" indent="0">
              <a:buNone/>
            </a:pPr>
            <a:endParaRPr lang="zh-CN" altLang="en-US" dirty="0"/>
          </a:p>
        </p:txBody>
      </p:sp>
      <p:pic>
        <p:nvPicPr>
          <p:cNvPr id="4" name="Picture 3"/>
          <p:cNvPicPr>
            <a:picLocks noChangeAspect="1"/>
          </p:cNvPicPr>
          <p:nvPr/>
        </p:nvPicPr>
        <p:blipFill>
          <a:blip r:embed="rId2"/>
          <a:stretch>
            <a:fillRect/>
          </a:stretch>
        </p:blipFill>
        <p:spPr>
          <a:xfrm>
            <a:off x="609602" y="2060848"/>
            <a:ext cx="10725150" cy="819150"/>
          </a:xfrm>
          <a:prstGeom prst="rect">
            <a:avLst/>
          </a:prstGeom>
        </p:spPr>
      </p:pic>
      <p:pic>
        <p:nvPicPr>
          <p:cNvPr id="5" name="Picture 4"/>
          <p:cNvPicPr>
            <a:picLocks noChangeAspect="1"/>
          </p:cNvPicPr>
          <p:nvPr/>
        </p:nvPicPr>
        <p:blipFill>
          <a:blip r:embed="rId3"/>
          <a:stretch>
            <a:fillRect/>
          </a:stretch>
        </p:blipFill>
        <p:spPr>
          <a:xfrm>
            <a:off x="1991544" y="4653136"/>
            <a:ext cx="8124848" cy="1944216"/>
          </a:xfrm>
          <a:prstGeom prst="rect">
            <a:avLst/>
          </a:prstGeom>
        </p:spPr>
      </p:pic>
    </p:spTree>
    <p:extLst>
      <p:ext uri="{BB962C8B-B14F-4D97-AF65-F5344CB8AC3E}">
        <p14:creationId xmlns:p14="http://schemas.microsoft.com/office/powerpoint/2010/main" val="859643928"/>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B62C555-CD70-4EE5-8275-70287A7F6F1D}" vid="{C2E7C768-1CE4-4169-86EB-FCD5439530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613</TotalTime>
  <Words>1737</Words>
  <Application>Microsoft Office PowerPoint</Application>
  <PresentationFormat>Widescreen</PresentationFormat>
  <Paragraphs>324</Paragraphs>
  <Slides>51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黑体</vt:lpstr>
      <vt:lpstr>宋体</vt:lpstr>
      <vt:lpstr>微软雅黑</vt:lpstr>
      <vt:lpstr>Arial</vt:lpstr>
      <vt:lpstr>Calibri</vt:lpstr>
      <vt:lpstr>Courier New</vt:lpstr>
      <vt:lpstr>Garamond</vt:lpstr>
      <vt:lpstr>Wingdings</vt:lpstr>
      <vt:lpstr>MW_Public_widescreen</vt:lpstr>
      <vt:lpstr>MATLAB ® 和 Simulink ® 加速控制系统设计</vt:lpstr>
      <vt:lpstr>PowerPoint Presentation</vt:lpstr>
      <vt:lpstr>MathWorks 公司</vt:lpstr>
      <vt:lpstr>MATLAB 家族</vt:lpstr>
      <vt:lpstr>用户分布</vt:lpstr>
      <vt:lpstr>控制系统设计</vt:lpstr>
      <vt:lpstr>控制系统设计流程</vt:lpstr>
      <vt:lpstr>MATLAB ® 在控制系统设计中应用</vt:lpstr>
      <vt:lpstr>系统建模方法</vt:lpstr>
      <vt:lpstr>白盒建模---数学建模</vt:lpstr>
      <vt:lpstr>线性时不变（LTI）模型</vt:lpstr>
      <vt:lpstr>传递函数模型</vt:lpstr>
      <vt:lpstr>状态空间模型</vt:lpstr>
      <vt:lpstr>Simulink® 模型</vt:lpstr>
      <vt:lpstr>Simscape™ 模型</vt:lpstr>
      <vt:lpstr>黑盒建模---系统辨识</vt:lpstr>
      <vt:lpstr>系统辨识流程</vt:lpstr>
      <vt:lpstr>案例：直流电机模型</vt:lpstr>
      <vt:lpstr>System Identification App</vt:lpstr>
      <vt:lpstr>数据导入</vt:lpstr>
      <vt:lpstr>数据预处理</vt:lpstr>
      <vt:lpstr>估计及验证数据</vt:lpstr>
      <vt:lpstr>系统辨识</vt:lpstr>
      <vt:lpstr>结果分析</vt:lpstr>
      <vt:lpstr>导出模型</vt:lpstr>
      <vt:lpstr>灰盒建模---参数估计</vt:lpstr>
      <vt:lpstr>Simulink® Design Optimization™ </vt:lpstr>
      <vt:lpstr>参数估计</vt:lpstr>
      <vt:lpstr>估计结果</vt:lpstr>
      <vt:lpstr>系统分析目标</vt:lpstr>
      <vt:lpstr>分析函数</vt:lpstr>
      <vt:lpstr>线性分析工具</vt:lpstr>
      <vt:lpstr>阶跃响应分析</vt:lpstr>
      <vt:lpstr>时域频域分析方法</vt:lpstr>
      <vt:lpstr>调整控制器</vt:lpstr>
      <vt:lpstr>控制系统设计器</vt:lpstr>
      <vt:lpstr>参数调整</vt:lpstr>
      <vt:lpstr>PID 控制器设计</vt:lpstr>
      <vt:lpstr>案例: 磁盘磁头组件</vt:lpstr>
      <vt:lpstr>系统模型</vt:lpstr>
      <vt:lpstr>PID Controllers</vt:lpstr>
      <vt:lpstr>控制器类型</vt:lpstr>
      <vt:lpstr>调节控制器参数 </vt:lpstr>
      <vt:lpstr>自动调参</vt:lpstr>
      <vt:lpstr>自动调参工具</vt:lpstr>
      <vt:lpstr>自动调参算法</vt:lpstr>
      <vt:lpstr>验证结果</vt:lpstr>
      <vt:lpstr>输出饱和</vt:lpstr>
      <vt:lpstr>离散PID控制器</vt:lpstr>
      <vt:lpstr>MATLAB 学习资源</vt:lpstr>
      <vt:lpstr>PowerPoint Presentation</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Grace Qi</dc:creator>
  <cp:keywords>Version 17.0</cp:keywords>
  <cp:lastModifiedBy>Grace Qi</cp:lastModifiedBy>
  <cp:revision>86</cp:revision>
  <dcterms:created xsi:type="dcterms:W3CDTF">2017-06-04T13:11:27Z</dcterms:created>
  <dcterms:modified xsi:type="dcterms:W3CDTF">2017-06-06T03:18:16Z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ies>
</file>